
<file path=[Content_Types].xml><?xml version="1.0" encoding="utf-8"?>
<Types xmlns="http://schemas.openxmlformats.org/package/2006/content-types">
  <Default Extension="tmp"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6" r:id="rId4"/>
    <p:sldId id="274" r:id="rId5"/>
    <p:sldId id="295" r:id="rId6"/>
    <p:sldId id="296" r:id="rId7"/>
    <p:sldId id="272" r:id="rId8"/>
    <p:sldId id="297" r:id="rId9"/>
    <p:sldId id="273" r:id="rId10"/>
    <p:sldId id="264" r:id="rId11"/>
    <p:sldId id="265" r:id="rId12"/>
    <p:sldId id="260" r:id="rId13"/>
    <p:sldId id="277" r:id="rId14"/>
    <p:sldId id="279" r:id="rId15"/>
    <p:sldId id="280" r:id="rId16"/>
    <p:sldId id="292" r:id="rId17"/>
    <p:sldId id="281" r:id="rId18"/>
    <p:sldId id="282" r:id="rId19"/>
    <p:sldId id="283" r:id="rId20"/>
    <p:sldId id="288" r:id="rId21"/>
    <p:sldId id="289" r:id="rId22"/>
    <p:sldId id="291" r:id="rId23"/>
    <p:sldId id="293" r:id="rId24"/>
    <p:sldId id="287" r:id="rId25"/>
    <p:sldId id="266" r:id="rId26"/>
    <p:sldId id="278" r:id="rId27"/>
    <p:sldId id="269" r:id="rId28"/>
    <p:sldId id="294" r:id="rId29"/>
    <p:sldId id="290" r:id="rId30"/>
    <p:sldId id="284" r:id="rId31"/>
    <p:sldId id="263" r:id="rId32"/>
    <p:sldId id="285" r:id="rId33"/>
    <p:sldId id="286" r:id="rId34"/>
    <p:sldId id="257" r:id="rId35"/>
    <p:sldId id="261" r:id="rId36"/>
    <p:sldId id="262" r:id="rId37"/>
    <p:sldId id="256"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69" d="100"/>
          <a:sy n="69"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F58F26-B541-DB7B-D9B2-DF17A181E67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809E0F1-3362-CCB2-A62F-30AF094EB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FB144AF-A4A3-99BD-EA94-ECC485D9476D}"/>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B74229F3-D011-B18E-2006-A6C1779D9C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C9C3ED-3CB2-D40B-36C4-783A13EED55C}"/>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34784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18B455-A13F-2383-818B-B4D4D70B9BC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E06B12-4312-D347-C198-A2730D295C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A959A9-91DD-704E-5A82-9F03A297BD7E}"/>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FD837AF6-CAC4-3472-E15F-81E98D3C9D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9C9EC9-474B-C082-34FA-CDBC38F97507}"/>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328114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6EACDCF-EBD5-DC0E-BADC-2AF24B4944E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3624E53-641E-0027-4EA6-E8E530356AF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F7B77E-3656-D98D-8679-1B3F32582E4D}"/>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26BCE305-3C5E-D00A-78BF-1D8EF875D4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540085-B31D-1067-1F66-9B816BCCB65A}"/>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49414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433850-EB22-01D5-D14F-D9253C6B2A0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522F1E-251D-701C-BF3A-CAD681D155D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E9EC4D-39D0-246D-5767-89C4F73C73B7}"/>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6C7E3B21-929D-C0B7-5B86-75E4550250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4E9548-C700-E41C-58A0-DFD3661B9681}"/>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337016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08378C-760C-F1C8-63C2-849BE825B82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7CC705A-E51A-B833-0903-40CD441A91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DCDAD1A-BB4A-919D-C2E8-3250D1F8A9BA}"/>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4630427B-AA5C-3545-8188-386FBBB058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902C28F-9B06-696D-7A1C-973CD65354B9}"/>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13795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B0EB13-756F-220D-A7FA-44FE27FF0CD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209C9D0-FC35-3FEE-7C56-1A50D0B0E68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758B08-A8CE-14D0-C572-2EA9F584D52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6CC2A86-D4AF-BD62-30D7-B071619FB6B2}"/>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6" name="Alt Bilgi Yer Tutucusu 5">
            <a:extLst>
              <a:ext uri="{FF2B5EF4-FFF2-40B4-BE49-F238E27FC236}">
                <a16:creationId xmlns:a16="http://schemas.microsoft.com/office/drawing/2014/main" id="{06FE9651-D3E3-D0F8-3E7B-D3D1B948AD6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9FD6C6D-798A-4292-4977-AD2079F338A0}"/>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218359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0AB7A-C272-99E3-6C05-E6FE2990FB4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171183-DA33-EB1C-BBF0-1B200D9E3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DA0DA7C-B4DE-C3CC-F952-C00AF9E1753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C8F0F8D-247B-FDC0-FF60-76FA79C07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3F0870F-8C0B-377E-155F-D8AAC6ED15B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0CD4CDC-1C09-35FE-98B6-3B6910229D39}"/>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8" name="Alt Bilgi Yer Tutucusu 7">
            <a:extLst>
              <a:ext uri="{FF2B5EF4-FFF2-40B4-BE49-F238E27FC236}">
                <a16:creationId xmlns:a16="http://schemas.microsoft.com/office/drawing/2014/main" id="{2231E99F-92BE-B9B6-2B41-3BC248E0F35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4AFE69C-0673-31FC-B7EB-EEE3F3CEEFC7}"/>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194773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6C5E33-26E0-B214-1216-509C8800DC3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34A0860-9924-BAF8-D272-3947D5588756}"/>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4" name="Alt Bilgi Yer Tutucusu 3">
            <a:extLst>
              <a:ext uri="{FF2B5EF4-FFF2-40B4-BE49-F238E27FC236}">
                <a16:creationId xmlns:a16="http://schemas.microsoft.com/office/drawing/2014/main" id="{49CB4889-EE23-0D7C-B001-BD73C7C59E5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813D2CD-71EB-D270-2CCF-940CE954BA39}"/>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11201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8D7E1F6-3962-BFAB-FFD7-77DA4A6D32B0}"/>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3" name="Alt Bilgi Yer Tutucusu 2">
            <a:extLst>
              <a:ext uri="{FF2B5EF4-FFF2-40B4-BE49-F238E27FC236}">
                <a16:creationId xmlns:a16="http://schemas.microsoft.com/office/drawing/2014/main" id="{FBE03119-EE07-9955-D6C1-3E896BC72F3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751B1D4-8369-1A93-06FE-58B8CCC8A21D}"/>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209843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9933E-D337-B8D1-8540-1F40477CBD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5583EA4-1078-79CF-36BC-CF6E49571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92E722D-C179-2602-2B22-CC878670A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8765F6-1961-DF79-A288-4106AC3030CF}"/>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6" name="Alt Bilgi Yer Tutucusu 5">
            <a:extLst>
              <a:ext uri="{FF2B5EF4-FFF2-40B4-BE49-F238E27FC236}">
                <a16:creationId xmlns:a16="http://schemas.microsoft.com/office/drawing/2014/main" id="{751F50DB-3D30-9195-38DA-05707F5C322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4E8121-B975-F40C-9B67-13A49751929A}"/>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358994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F8784-32F6-1144-83EF-BFCC9A5022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D4DA4BC-793D-9A97-6B4E-77B58CE63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DABB7FC-C576-60CA-0F16-88F2F1B23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489AE7B-8F14-638F-F858-46877CB3B34F}"/>
              </a:ext>
            </a:extLst>
          </p:cNvPr>
          <p:cNvSpPr>
            <a:spLocks noGrp="1"/>
          </p:cNvSpPr>
          <p:nvPr>
            <p:ph type="dt" sz="half" idx="10"/>
          </p:nvPr>
        </p:nvSpPr>
        <p:spPr/>
        <p:txBody>
          <a:bodyPr/>
          <a:lstStyle/>
          <a:p>
            <a:fld id="{7E35DC46-9EAC-1F4C-A0CA-54D17DE926CE}" type="datetimeFigureOut">
              <a:rPr lang="tr-TR" smtClean="0"/>
              <a:t>16.01.2026</a:t>
            </a:fld>
            <a:endParaRPr lang="tr-TR"/>
          </a:p>
        </p:txBody>
      </p:sp>
      <p:sp>
        <p:nvSpPr>
          <p:cNvPr id="6" name="Alt Bilgi Yer Tutucusu 5">
            <a:extLst>
              <a:ext uri="{FF2B5EF4-FFF2-40B4-BE49-F238E27FC236}">
                <a16:creationId xmlns:a16="http://schemas.microsoft.com/office/drawing/2014/main" id="{A5FF5771-634C-75EB-DFD6-92FD7027BE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96FC002-DED3-421A-24DC-3C10CAC3BFC6}"/>
              </a:ext>
            </a:extLst>
          </p:cNvPr>
          <p:cNvSpPr>
            <a:spLocks noGrp="1"/>
          </p:cNvSpPr>
          <p:nvPr>
            <p:ph type="sldNum" sz="quarter" idx="12"/>
          </p:nvPr>
        </p:nvSpPr>
        <p:spPr/>
        <p:txBody>
          <a:bodyPr/>
          <a:lstStyle/>
          <a:p>
            <a:fld id="{F4185147-F582-2F45-B151-30F3B135E700}" type="slidenum">
              <a:rPr lang="tr-TR" smtClean="0"/>
              <a:t>‹#›</a:t>
            </a:fld>
            <a:endParaRPr lang="tr-TR"/>
          </a:p>
        </p:txBody>
      </p:sp>
    </p:spTree>
    <p:extLst>
      <p:ext uri="{BB962C8B-B14F-4D97-AF65-F5344CB8AC3E}">
        <p14:creationId xmlns:p14="http://schemas.microsoft.com/office/powerpoint/2010/main" val="400687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2CC115B-9491-31C7-CD8A-60437D646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982076-A0D0-40EE-2D65-0543E4B44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BB63EB-3102-D89F-00BC-4BB3C2C9B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35DC46-9EAC-1F4C-A0CA-54D17DE926CE}" type="datetimeFigureOut">
              <a:rPr lang="tr-TR" smtClean="0"/>
              <a:t>16.01.2026</a:t>
            </a:fld>
            <a:endParaRPr lang="tr-TR"/>
          </a:p>
        </p:txBody>
      </p:sp>
      <p:sp>
        <p:nvSpPr>
          <p:cNvPr id="5" name="Alt Bilgi Yer Tutucusu 4">
            <a:extLst>
              <a:ext uri="{FF2B5EF4-FFF2-40B4-BE49-F238E27FC236}">
                <a16:creationId xmlns:a16="http://schemas.microsoft.com/office/drawing/2014/main" id="{FD45F396-5150-D5DE-E9C2-E0F09D64B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35183451-40BD-B0F0-27F1-085B51592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185147-F582-2F45-B151-30F3B135E700}" type="slidenum">
              <a:rPr lang="tr-TR" smtClean="0"/>
              <a:t>‹#›</a:t>
            </a:fld>
            <a:endParaRPr lang="tr-TR"/>
          </a:p>
        </p:txBody>
      </p:sp>
    </p:spTree>
    <p:extLst>
      <p:ext uri="{BB962C8B-B14F-4D97-AF65-F5344CB8AC3E}">
        <p14:creationId xmlns:p14="http://schemas.microsoft.com/office/powerpoint/2010/main" val="413458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927598B-FC3E-B459-64D5-E71EF1B2F475}"/>
              </a:ext>
            </a:extLst>
          </p:cNvPr>
          <p:cNvPicPr>
            <a:picLocks noChangeAspect="1"/>
          </p:cNvPicPr>
          <p:nvPr/>
        </p:nvPicPr>
        <p:blipFill>
          <a:blip r:embed="rId2">
            <a:extLst>
              <a:ext uri="{28A0092B-C50C-407E-A947-70E740481C1C}">
                <a14:useLocalDpi xmlns:a14="http://schemas.microsoft.com/office/drawing/2010/main" val="0"/>
              </a:ext>
            </a:extLst>
          </a:blip>
          <a:srcRect l="15785" t="23147" r="15195" b="15901"/>
          <a:stretch>
            <a:fillRect/>
          </a:stretch>
        </p:blipFill>
        <p:spPr>
          <a:xfrm>
            <a:off x="2204632" y="1709530"/>
            <a:ext cx="7782729" cy="3836090"/>
          </a:xfrm>
          <a:prstGeom prst="rect">
            <a:avLst/>
          </a:prstGeom>
        </p:spPr>
      </p:pic>
      <p:sp>
        <p:nvSpPr>
          <p:cNvPr id="5" name="Metin kutusu 4">
            <a:extLst>
              <a:ext uri="{FF2B5EF4-FFF2-40B4-BE49-F238E27FC236}">
                <a16:creationId xmlns:a16="http://schemas.microsoft.com/office/drawing/2014/main" id="{09B2EF0B-EE9E-28D5-1146-DD13E490FB18}"/>
              </a:ext>
            </a:extLst>
          </p:cNvPr>
          <p:cNvSpPr txBox="1"/>
          <p:nvPr/>
        </p:nvSpPr>
        <p:spPr>
          <a:xfrm>
            <a:off x="1398489" y="581833"/>
            <a:ext cx="9395014" cy="646331"/>
          </a:xfrm>
          <a:prstGeom prst="rect">
            <a:avLst/>
          </a:prstGeom>
          <a:noFill/>
        </p:spPr>
        <p:txBody>
          <a:bodyPr wrap="square" rtlCol="0" anchor="ctr">
            <a:spAutoFit/>
          </a:bodyPr>
          <a:lstStyle/>
          <a:p>
            <a:pPr rtl="0"/>
            <a:r>
              <a:rPr lang="tr-TR" sz="3600" b="1" dirty="0">
                <a:latin typeface="Sans Serif"/>
              </a:rPr>
              <a:t>ELEKTRİK GÜVENLİĞİ: RİSK YÖNETİMİ</a:t>
            </a:r>
          </a:p>
        </p:txBody>
      </p:sp>
      <p:sp>
        <p:nvSpPr>
          <p:cNvPr id="6" name="Metin kutusu 5">
            <a:extLst>
              <a:ext uri="{FF2B5EF4-FFF2-40B4-BE49-F238E27FC236}">
                <a16:creationId xmlns:a16="http://schemas.microsoft.com/office/drawing/2014/main" id="{2E95BC58-CFED-E5FB-E081-999D0C81FA7A}"/>
              </a:ext>
            </a:extLst>
          </p:cNvPr>
          <p:cNvSpPr txBox="1"/>
          <p:nvPr/>
        </p:nvSpPr>
        <p:spPr>
          <a:xfrm>
            <a:off x="430303" y="1228164"/>
            <a:ext cx="11331388" cy="461665"/>
          </a:xfrm>
          <a:prstGeom prst="rect">
            <a:avLst/>
          </a:prstGeom>
          <a:noFill/>
        </p:spPr>
        <p:txBody>
          <a:bodyPr wrap="square" rtlCol="0" anchor="ctr">
            <a:spAutoFit/>
          </a:bodyPr>
          <a:lstStyle/>
          <a:p>
            <a:pPr algn="ctr" rtl="0"/>
            <a:r>
              <a:rPr lang="tr-TR" sz="2400" b="1" dirty="0">
                <a:latin typeface="Sans Serif"/>
              </a:rPr>
              <a:t>Modern Sistemler ve Koruma Stratejileri</a:t>
            </a:r>
          </a:p>
        </p:txBody>
      </p:sp>
      <p:sp>
        <p:nvSpPr>
          <p:cNvPr id="7" name="Metin kutusu 6">
            <a:extLst>
              <a:ext uri="{FF2B5EF4-FFF2-40B4-BE49-F238E27FC236}">
                <a16:creationId xmlns:a16="http://schemas.microsoft.com/office/drawing/2014/main" id="{7AA72D0E-3D32-1E25-8B57-889F8CA1CBBB}"/>
              </a:ext>
            </a:extLst>
          </p:cNvPr>
          <p:cNvSpPr txBox="1"/>
          <p:nvPr/>
        </p:nvSpPr>
        <p:spPr>
          <a:xfrm>
            <a:off x="272367" y="5545620"/>
            <a:ext cx="11647258" cy="923330"/>
          </a:xfrm>
          <a:prstGeom prst="rect">
            <a:avLst/>
          </a:prstGeom>
          <a:noFill/>
        </p:spPr>
        <p:txBody>
          <a:bodyPr wrap="square" rtlCol="0" anchor="ctr">
            <a:spAutoFit/>
          </a:bodyPr>
          <a:lstStyle/>
          <a:p>
            <a:pPr algn="ctr" rtl="0"/>
            <a:r>
              <a:rPr lang="tr-TR" i="1" dirty="0">
                <a:latin typeface="Sans Serif"/>
              </a:rPr>
              <a:t>Güvenli bir gelecek, doğru yönetilen enerjiyle başlar. Elektrik güvenliği yalnızca teknik bir gereklilik değil; yaşam alanlarımızı, emeğimizi ve geleceğimizi koruyan en temel savunma hattıdır. Riskleri </a:t>
            </a:r>
            <a:r>
              <a:rPr lang="tr-TR" i="1" dirty="0" err="1">
                <a:latin typeface="Sans Serif"/>
              </a:rPr>
              <a:t>proaktif</a:t>
            </a:r>
            <a:r>
              <a:rPr lang="tr-TR" i="1" dirty="0">
                <a:latin typeface="Sans Serif"/>
              </a:rPr>
              <a:t> bir yaklaşımla yönetmek, enerjiyi sadece kontrol altına almak değil, sürdürülebilir bir yaşamın sürekliliğini garanti altına almaktır.</a:t>
            </a:r>
          </a:p>
        </p:txBody>
      </p:sp>
    </p:spTree>
    <p:extLst>
      <p:ext uri="{BB962C8B-B14F-4D97-AF65-F5344CB8AC3E}">
        <p14:creationId xmlns:p14="http://schemas.microsoft.com/office/powerpoint/2010/main" val="77482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A2A831E-8BAF-9517-BBA6-381B0ABA8AF3}"/>
              </a:ext>
            </a:extLst>
          </p:cNvPr>
          <p:cNvPicPr>
            <a:picLocks noChangeAspect="1"/>
          </p:cNvPicPr>
          <p:nvPr/>
        </p:nvPicPr>
        <p:blipFill>
          <a:blip r:embed="rId2">
            <a:extLst>
              <a:ext uri="{28A0092B-C50C-407E-A947-70E740481C1C}">
                <a14:useLocalDpi xmlns:a14="http://schemas.microsoft.com/office/drawing/2010/main" val="0"/>
              </a:ext>
            </a:extLst>
          </a:blip>
          <a:srcRect l="6794" t="26133" r="23010" b="6982"/>
          <a:stretch>
            <a:fillRect/>
          </a:stretch>
        </p:blipFill>
        <p:spPr>
          <a:xfrm>
            <a:off x="1222188" y="1398457"/>
            <a:ext cx="8244007" cy="4384253"/>
          </a:xfrm>
          <a:prstGeom prst="rect">
            <a:avLst/>
          </a:prstGeom>
        </p:spPr>
      </p:pic>
      <p:sp>
        <p:nvSpPr>
          <p:cNvPr id="4" name="Metin kutusu 3">
            <a:extLst>
              <a:ext uri="{FF2B5EF4-FFF2-40B4-BE49-F238E27FC236}">
                <a16:creationId xmlns:a16="http://schemas.microsoft.com/office/drawing/2014/main" id="{14772D3E-F379-15C9-E9DA-5EFE51B368D5}"/>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Sonuç Ölümse Risk Kabul Edilemez</a:t>
            </a:r>
            <a:endParaRPr lang="tr-TR" sz="3600" dirty="0">
              <a:latin typeface="Sans Serif"/>
            </a:endParaRPr>
          </a:p>
        </p:txBody>
      </p:sp>
      <p:sp>
        <p:nvSpPr>
          <p:cNvPr id="5" name="Metin kutusu 4">
            <a:extLst>
              <a:ext uri="{FF2B5EF4-FFF2-40B4-BE49-F238E27FC236}">
                <a16:creationId xmlns:a16="http://schemas.microsoft.com/office/drawing/2014/main" id="{FE28267C-8029-7EC3-036B-70A25D23E2FC}"/>
              </a:ext>
            </a:extLst>
          </p:cNvPr>
          <p:cNvSpPr txBox="1"/>
          <p:nvPr/>
        </p:nvSpPr>
        <p:spPr>
          <a:xfrm>
            <a:off x="3854148" y="1121457"/>
            <a:ext cx="4483703" cy="461665"/>
          </a:xfrm>
          <a:prstGeom prst="rect">
            <a:avLst/>
          </a:prstGeom>
          <a:noFill/>
        </p:spPr>
        <p:txBody>
          <a:bodyPr wrap="square" rtlCol="0">
            <a:spAutoFit/>
          </a:bodyPr>
          <a:lstStyle/>
          <a:p>
            <a:pPr algn="l"/>
            <a:r>
              <a:rPr lang="tr-TR" sz="2400" b="1" dirty="0">
                <a:latin typeface="Sans Serif"/>
              </a:rPr>
              <a:t>Risk Puanı = Olasılık x Şiddet</a:t>
            </a:r>
          </a:p>
        </p:txBody>
      </p:sp>
      <p:sp>
        <p:nvSpPr>
          <p:cNvPr id="6" name="Metin kutusu 5">
            <a:extLst>
              <a:ext uri="{FF2B5EF4-FFF2-40B4-BE49-F238E27FC236}">
                <a16:creationId xmlns:a16="http://schemas.microsoft.com/office/drawing/2014/main" id="{775152B2-C316-A847-8FE3-303ECEDA4901}"/>
              </a:ext>
            </a:extLst>
          </p:cNvPr>
          <p:cNvSpPr txBox="1"/>
          <p:nvPr/>
        </p:nvSpPr>
        <p:spPr>
          <a:xfrm>
            <a:off x="5920368" y="2366390"/>
            <a:ext cx="4834966" cy="3139321"/>
          </a:xfrm>
          <a:prstGeom prst="rect">
            <a:avLst/>
          </a:prstGeom>
          <a:noFill/>
        </p:spPr>
        <p:txBody>
          <a:bodyPr wrap="square" rtlCol="0">
            <a:spAutoFit/>
          </a:bodyPr>
          <a:lstStyle/>
          <a:p>
            <a:pPr algn="l"/>
            <a:r>
              <a:rPr lang="tr-TR" dirty="0">
                <a:latin typeface="Sans Serif"/>
              </a:rPr>
              <a:t>​</a:t>
            </a:r>
            <a:r>
              <a:rPr lang="tr-TR" b="1" dirty="0">
                <a:latin typeface="Sans Serif"/>
              </a:rPr>
              <a:t>Açıklama:</a:t>
            </a:r>
            <a:r>
              <a:rPr lang="tr-TR" dirty="0">
                <a:latin typeface="Sans Serif"/>
              </a:rPr>
              <a:t> Risk değerlendirmesinde kullanılan L-Tipi Matris (5x5) analizidir.</a:t>
            </a:r>
          </a:p>
          <a:p>
            <a:pPr algn="l"/>
            <a:endParaRPr lang="tr-TR" dirty="0">
              <a:latin typeface="Sans Serif"/>
            </a:endParaRPr>
          </a:p>
          <a:p>
            <a:r>
              <a:rPr lang="tr-TR" dirty="0">
                <a:latin typeface="Sans Serif"/>
              </a:rPr>
              <a:t>Elektrik işlerinde, özellikle ark patlaması gibi olaylarda, sonucun "ölümlü kaza veya kalıcı iş göremezlik" (Şiddet = 5) olma potansiyeli yüksektir. Bu nedenle, olayın gerçekleşme olasılığı düşük görünse bile, şiddet çarpanının büyüklüğü nedeniyle risk skoru daima </a:t>
            </a:r>
            <a:r>
              <a:rPr lang="tr-TR" b="1" dirty="0">
                <a:latin typeface="Sans Serif"/>
              </a:rPr>
              <a:t>"Katlanılamaz"</a:t>
            </a:r>
            <a:r>
              <a:rPr lang="tr-TR" dirty="0">
                <a:latin typeface="Sans Serif"/>
              </a:rPr>
              <a:t> veya </a:t>
            </a:r>
            <a:r>
              <a:rPr lang="tr-TR" b="1" dirty="0">
                <a:latin typeface="Sans Serif"/>
              </a:rPr>
              <a:t>"Yüksek"</a:t>
            </a:r>
            <a:r>
              <a:rPr lang="tr-TR" dirty="0">
                <a:latin typeface="Sans Serif"/>
              </a:rPr>
              <a:t> kategorisinde yer alır.</a:t>
            </a:r>
          </a:p>
        </p:txBody>
      </p:sp>
      <p:sp>
        <p:nvSpPr>
          <p:cNvPr id="3" name="Metin kutusu 2">
            <a:extLst>
              <a:ext uri="{FF2B5EF4-FFF2-40B4-BE49-F238E27FC236}">
                <a16:creationId xmlns:a16="http://schemas.microsoft.com/office/drawing/2014/main" id="{50C66A71-48D2-FFC9-57F2-15D0D4E33F32}"/>
              </a:ext>
            </a:extLst>
          </p:cNvPr>
          <p:cNvSpPr txBox="1"/>
          <p:nvPr/>
        </p:nvSpPr>
        <p:spPr>
          <a:xfrm>
            <a:off x="692454" y="5782710"/>
            <a:ext cx="10807089" cy="923330"/>
          </a:xfrm>
          <a:prstGeom prst="rect">
            <a:avLst/>
          </a:prstGeom>
          <a:noFill/>
        </p:spPr>
        <p:txBody>
          <a:bodyPr wrap="square" rtlCol="0">
            <a:spAutoFit/>
          </a:bodyPr>
          <a:lstStyle/>
          <a:p>
            <a:r>
              <a:rPr lang="tr-TR" b="1" i="1" dirty="0">
                <a:latin typeface="Sans Serif"/>
              </a:rPr>
              <a:t>NOT:</a:t>
            </a:r>
            <a:r>
              <a:rPr lang="tr-TR" i="1" dirty="0">
                <a:latin typeface="Sans Serif"/>
              </a:rPr>
              <a:t> Ölümcül sonuç doğurabilecek risklerde (Şiddet = 5), olasılık değerinin düşük olması riskin göz ardı edilmesine neden olmamalıdır. Bu tür senaryolar, puan hesaplamasından bağımsız olarak doğrudan </a:t>
            </a:r>
            <a:r>
              <a:rPr lang="tr-TR" b="1" i="1" dirty="0">
                <a:latin typeface="Sans Serif"/>
              </a:rPr>
              <a:t>"Kabul Edilemez Risk"</a:t>
            </a:r>
            <a:r>
              <a:rPr lang="tr-TR" i="1" dirty="0">
                <a:latin typeface="Sans Serif"/>
              </a:rPr>
              <a:t> olarak yönetilmelidir.</a:t>
            </a:r>
          </a:p>
        </p:txBody>
      </p:sp>
    </p:spTree>
    <p:extLst>
      <p:ext uri="{BB962C8B-B14F-4D97-AF65-F5344CB8AC3E}">
        <p14:creationId xmlns:p14="http://schemas.microsoft.com/office/powerpoint/2010/main" val="301477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F182542-629E-5D11-C73D-C903FB97ECA5}"/>
              </a:ext>
            </a:extLst>
          </p:cNvPr>
          <p:cNvPicPr>
            <a:picLocks noChangeAspect="1"/>
          </p:cNvPicPr>
          <p:nvPr/>
        </p:nvPicPr>
        <p:blipFill>
          <a:blip r:embed="rId2">
            <a:extLst>
              <a:ext uri="{28A0092B-C50C-407E-A947-70E740481C1C}">
                <a14:useLocalDpi xmlns:a14="http://schemas.microsoft.com/office/drawing/2010/main" val="0"/>
              </a:ext>
            </a:extLst>
          </a:blip>
          <a:srcRect l="14024" t="15815" r="12476" b="4700"/>
          <a:stretch>
            <a:fillRect/>
          </a:stretch>
        </p:blipFill>
        <p:spPr>
          <a:xfrm>
            <a:off x="1675509" y="1084547"/>
            <a:ext cx="9031111" cy="5451126"/>
          </a:xfrm>
          <a:prstGeom prst="rect">
            <a:avLst/>
          </a:prstGeom>
        </p:spPr>
      </p:pic>
      <p:sp>
        <p:nvSpPr>
          <p:cNvPr id="3" name="Metin kutusu 2">
            <a:extLst>
              <a:ext uri="{FF2B5EF4-FFF2-40B4-BE49-F238E27FC236}">
                <a16:creationId xmlns:a16="http://schemas.microsoft.com/office/drawing/2014/main" id="{6A26B6C7-C2E1-34EE-F019-E4D26635F4A5}"/>
              </a:ext>
            </a:extLst>
          </p:cNvPr>
          <p:cNvSpPr txBox="1"/>
          <p:nvPr/>
        </p:nvSpPr>
        <p:spPr>
          <a:xfrm>
            <a:off x="6095999" y="1400280"/>
            <a:ext cx="4114802" cy="769441"/>
          </a:xfrm>
          <a:prstGeom prst="rect">
            <a:avLst/>
          </a:prstGeom>
          <a:noFill/>
        </p:spPr>
        <p:txBody>
          <a:bodyPr wrap="square" rtlCol="0" anchor="ctr">
            <a:spAutoFit/>
          </a:bodyPr>
          <a:lstStyle/>
          <a:p>
            <a:pPr algn="l"/>
            <a:r>
              <a:rPr lang="tr-TR" sz="1600" b="1" dirty="0">
                <a:solidFill>
                  <a:schemeClr val="bg1"/>
                </a:solidFill>
                <a:latin typeface="Sans Serif"/>
              </a:rPr>
              <a:t>​1. Eliminasyon (Yok Etme) </a:t>
            </a:r>
          </a:p>
          <a:p>
            <a:pPr algn="l"/>
            <a:r>
              <a:rPr lang="tr-TR" sz="1400" dirty="0">
                <a:solidFill>
                  <a:schemeClr val="bg1"/>
                </a:solidFill>
                <a:latin typeface="Sans Serif"/>
              </a:rPr>
              <a:t>Tehlikenin varlığına son verilir. En güvenli yöntemdir çünkü insan hatasına yer bırakmaz.</a:t>
            </a:r>
          </a:p>
        </p:txBody>
      </p:sp>
      <p:sp>
        <p:nvSpPr>
          <p:cNvPr id="4" name="Metin kutusu 3">
            <a:extLst>
              <a:ext uri="{FF2B5EF4-FFF2-40B4-BE49-F238E27FC236}">
                <a16:creationId xmlns:a16="http://schemas.microsoft.com/office/drawing/2014/main" id="{33FE9FF0-2603-2D4D-E13F-041B9DF89618}"/>
              </a:ext>
            </a:extLst>
          </p:cNvPr>
          <p:cNvSpPr txBox="1"/>
          <p:nvPr/>
        </p:nvSpPr>
        <p:spPr>
          <a:xfrm>
            <a:off x="6054434" y="2255500"/>
            <a:ext cx="3995117" cy="861774"/>
          </a:xfrm>
          <a:prstGeom prst="rect">
            <a:avLst/>
          </a:prstGeom>
          <a:noFill/>
        </p:spPr>
        <p:txBody>
          <a:bodyPr wrap="square" rtlCol="0" anchor="ctr">
            <a:spAutoFit/>
          </a:bodyPr>
          <a:lstStyle/>
          <a:p>
            <a:pPr algn="l"/>
            <a:r>
              <a:rPr lang="tr-TR" sz="1600" dirty="0">
                <a:solidFill>
                  <a:schemeClr val="bg1"/>
                </a:solidFill>
                <a:latin typeface="Sans Serif"/>
              </a:rPr>
              <a:t>​2. İkame (Yerine Koyma)</a:t>
            </a:r>
            <a:r>
              <a:rPr lang="tr-TR" dirty="0">
                <a:solidFill>
                  <a:schemeClr val="bg1"/>
                </a:solidFill>
                <a:latin typeface="Sans Serif"/>
              </a:rPr>
              <a:t>
​</a:t>
            </a:r>
            <a:r>
              <a:rPr lang="tr-TR" sz="1400" dirty="0">
                <a:solidFill>
                  <a:schemeClr val="bg1"/>
                </a:solidFill>
                <a:latin typeface="Sans Serif"/>
              </a:rPr>
              <a:t>Tehlikeli olanın yerine, daha az tehlikeli bir yöntem veya madde konulur.</a:t>
            </a:r>
          </a:p>
        </p:txBody>
      </p:sp>
      <p:sp>
        <p:nvSpPr>
          <p:cNvPr id="5" name="Metin kutusu 4">
            <a:extLst>
              <a:ext uri="{FF2B5EF4-FFF2-40B4-BE49-F238E27FC236}">
                <a16:creationId xmlns:a16="http://schemas.microsoft.com/office/drawing/2014/main" id="{BF078A40-0894-C543-6A2A-11F81CC401F0}"/>
              </a:ext>
            </a:extLst>
          </p:cNvPr>
          <p:cNvSpPr txBox="1"/>
          <p:nvPr/>
        </p:nvSpPr>
        <p:spPr>
          <a:xfrm>
            <a:off x="6068289" y="3154248"/>
            <a:ext cx="3642956" cy="800219"/>
          </a:xfrm>
          <a:prstGeom prst="rect">
            <a:avLst/>
          </a:prstGeom>
          <a:noFill/>
        </p:spPr>
        <p:txBody>
          <a:bodyPr wrap="square" rtlCol="0" anchor="ctr">
            <a:spAutoFit/>
          </a:bodyPr>
          <a:lstStyle/>
          <a:p>
            <a:pPr algn="l"/>
            <a:r>
              <a:rPr lang="tr-TR" sz="1600" dirty="0">
                <a:solidFill>
                  <a:schemeClr val="bg1"/>
                </a:solidFill>
                <a:latin typeface="Sans Serif"/>
              </a:rPr>
              <a:t>3. Mühendislik Kontrolleri (İzolasyon)</a:t>
            </a:r>
            <a:r>
              <a:rPr lang="tr-TR" dirty="0">
                <a:solidFill>
                  <a:schemeClr val="bg1"/>
                </a:solidFill>
                <a:latin typeface="Sans Serif"/>
              </a:rPr>
              <a:t>
</a:t>
            </a:r>
            <a:r>
              <a:rPr lang="tr-TR" sz="1400" dirty="0">
                <a:solidFill>
                  <a:schemeClr val="bg1"/>
                </a:solidFill>
                <a:latin typeface="Sans Serif"/>
              </a:rPr>
              <a:t>​İnsanların tehlikeyle temasını fiziksel olarak engellemek için tasarımsal çözümler sunar.</a:t>
            </a:r>
          </a:p>
        </p:txBody>
      </p:sp>
      <p:sp>
        <p:nvSpPr>
          <p:cNvPr id="6" name="Metin kutusu 5">
            <a:extLst>
              <a:ext uri="{FF2B5EF4-FFF2-40B4-BE49-F238E27FC236}">
                <a16:creationId xmlns:a16="http://schemas.microsoft.com/office/drawing/2014/main" id="{B81B7CA8-BE2C-D07A-5F93-831709F032C6}"/>
              </a:ext>
            </a:extLst>
          </p:cNvPr>
          <p:cNvSpPr txBox="1"/>
          <p:nvPr/>
        </p:nvSpPr>
        <p:spPr>
          <a:xfrm>
            <a:off x="5209426" y="4062200"/>
            <a:ext cx="3476832" cy="800219"/>
          </a:xfrm>
          <a:prstGeom prst="rect">
            <a:avLst/>
          </a:prstGeom>
          <a:noFill/>
        </p:spPr>
        <p:txBody>
          <a:bodyPr wrap="square" rtlCol="0" anchor="ctr">
            <a:spAutoFit/>
          </a:bodyPr>
          <a:lstStyle/>
          <a:p>
            <a:pPr algn="l"/>
            <a:r>
              <a:rPr lang="tr-TR" sz="1600" dirty="0">
                <a:solidFill>
                  <a:schemeClr val="bg1"/>
                </a:solidFill>
              </a:rPr>
              <a:t>​4. İdari Kontroller</a:t>
            </a:r>
            <a:r>
              <a:rPr lang="tr-TR" dirty="0">
                <a:solidFill>
                  <a:schemeClr val="bg1"/>
                </a:solidFill>
              </a:rPr>
              <a:t>
</a:t>
            </a:r>
            <a:r>
              <a:rPr lang="tr-TR" sz="1400" dirty="0">
                <a:solidFill>
                  <a:schemeClr val="bg1"/>
                </a:solidFill>
              </a:rPr>
              <a:t>​Çalışma yöntemlerini, sürelerini ve kuralları düzenleyerek </a:t>
            </a:r>
            <a:r>
              <a:rPr lang="tr-TR" sz="1400" dirty="0" err="1">
                <a:solidFill>
                  <a:schemeClr val="bg1"/>
                </a:solidFill>
              </a:rPr>
              <a:t>maruziyeti</a:t>
            </a:r>
            <a:r>
              <a:rPr lang="tr-TR" sz="1400" dirty="0">
                <a:solidFill>
                  <a:schemeClr val="bg1"/>
                </a:solidFill>
              </a:rPr>
              <a:t> azaltır.</a:t>
            </a:r>
          </a:p>
        </p:txBody>
      </p:sp>
      <p:sp>
        <p:nvSpPr>
          <p:cNvPr id="7" name="Metin kutusu 6">
            <a:extLst>
              <a:ext uri="{FF2B5EF4-FFF2-40B4-BE49-F238E27FC236}">
                <a16:creationId xmlns:a16="http://schemas.microsoft.com/office/drawing/2014/main" id="{17192315-4125-99D1-47B8-765BB0FB9FCB}"/>
              </a:ext>
            </a:extLst>
          </p:cNvPr>
          <p:cNvSpPr txBox="1"/>
          <p:nvPr/>
        </p:nvSpPr>
        <p:spPr>
          <a:xfrm>
            <a:off x="4969986" y="4973234"/>
            <a:ext cx="3765177" cy="800219"/>
          </a:xfrm>
          <a:prstGeom prst="rect">
            <a:avLst/>
          </a:prstGeom>
          <a:noFill/>
        </p:spPr>
        <p:txBody>
          <a:bodyPr wrap="square" rtlCol="0" anchor="ctr">
            <a:spAutoFit/>
          </a:bodyPr>
          <a:lstStyle/>
          <a:p>
            <a:r>
              <a:rPr lang="tr-TR" sz="1600" dirty="0">
                <a:solidFill>
                  <a:schemeClr val="bg1"/>
                </a:solidFill>
              </a:rPr>
              <a:t>5. Kişisel Koruyucu Donanım (KKD)</a:t>
            </a:r>
            <a:r>
              <a:rPr lang="tr-TR" dirty="0">
                <a:solidFill>
                  <a:schemeClr val="bg1"/>
                </a:solidFill>
              </a:rPr>
              <a:t>
</a:t>
            </a:r>
            <a:r>
              <a:rPr lang="tr-TR" sz="1400" dirty="0">
                <a:solidFill>
                  <a:schemeClr val="bg1"/>
                </a:solidFill>
              </a:rPr>
              <a:t>​Tehlike hala oradadır ve sadece çalışan üzerine giydiği bir ekipmanla korunmaya çalışır.</a:t>
            </a:r>
          </a:p>
        </p:txBody>
      </p:sp>
      <p:sp>
        <p:nvSpPr>
          <p:cNvPr id="9" name="Metin kutusu 8">
            <a:extLst>
              <a:ext uri="{FF2B5EF4-FFF2-40B4-BE49-F238E27FC236}">
                <a16:creationId xmlns:a16="http://schemas.microsoft.com/office/drawing/2014/main" id="{1F2CF568-DBB0-1CDA-94DA-24B2E2BAC266}"/>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KKD İlk Değil, Son Çaredir</a:t>
            </a:r>
            <a:endParaRPr lang="tr-TR" sz="3600" dirty="0">
              <a:latin typeface="Sans Serif"/>
            </a:endParaRPr>
          </a:p>
        </p:txBody>
      </p:sp>
      <p:sp>
        <p:nvSpPr>
          <p:cNvPr id="10" name="Metin kutusu 9">
            <a:extLst>
              <a:ext uri="{FF2B5EF4-FFF2-40B4-BE49-F238E27FC236}">
                <a16:creationId xmlns:a16="http://schemas.microsoft.com/office/drawing/2014/main" id="{FF457C15-AEEA-D000-7C36-828A07C75D34}"/>
              </a:ext>
            </a:extLst>
          </p:cNvPr>
          <p:cNvSpPr txBox="1"/>
          <p:nvPr/>
        </p:nvSpPr>
        <p:spPr>
          <a:xfrm>
            <a:off x="188471" y="5125634"/>
            <a:ext cx="2974076" cy="1569660"/>
          </a:xfrm>
          <a:prstGeom prst="rect">
            <a:avLst/>
          </a:prstGeom>
          <a:noFill/>
        </p:spPr>
        <p:txBody>
          <a:bodyPr wrap="square" rtlCol="0">
            <a:spAutoFit/>
          </a:bodyPr>
          <a:lstStyle/>
          <a:p>
            <a:r>
              <a:rPr lang="tr-TR" sz="1600" b="1" dirty="0">
                <a:latin typeface="Sans Serif"/>
              </a:rPr>
              <a:t>Özetle:</a:t>
            </a:r>
            <a:r>
              <a:rPr lang="tr-TR" sz="1600" dirty="0">
                <a:latin typeface="Sans Serif"/>
              </a:rPr>
              <a:t> Bir işi planlarken kendinize şu soruyu sorun: </a:t>
            </a:r>
            <a:r>
              <a:rPr lang="tr-TR" sz="1600" i="1" dirty="0">
                <a:latin typeface="Sans Serif"/>
              </a:rPr>
              <a:t>"Bu işi bu kaskı takmadan da güvenli yapmanın bir yolu var mı?"</a:t>
            </a:r>
            <a:r>
              <a:rPr lang="tr-TR" sz="1600" dirty="0">
                <a:latin typeface="Sans Serif"/>
              </a:rPr>
              <a:t> Eğer varsa, hiyerarşide yukarı çıkmanız gerekir.</a:t>
            </a:r>
          </a:p>
        </p:txBody>
      </p:sp>
    </p:spTree>
    <p:extLst>
      <p:ext uri="{BB962C8B-B14F-4D97-AF65-F5344CB8AC3E}">
        <p14:creationId xmlns:p14="http://schemas.microsoft.com/office/powerpoint/2010/main" val="2106285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A2DAE2E-C88D-D706-7E58-A1D3030A00F8}"/>
              </a:ext>
            </a:extLst>
          </p:cNvPr>
          <p:cNvPicPr>
            <a:picLocks noChangeAspect="1"/>
          </p:cNvPicPr>
          <p:nvPr/>
        </p:nvPicPr>
        <p:blipFill>
          <a:blip r:embed="rId2">
            <a:extLst>
              <a:ext uri="{28A0092B-C50C-407E-A947-70E740481C1C}">
                <a14:useLocalDpi xmlns:a14="http://schemas.microsoft.com/office/drawing/2010/main" val="0"/>
              </a:ext>
            </a:extLst>
          </a:blip>
          <a:srcRect l="28402" t="13595" r="27956" b="20000"/>
          <a:stretch>
            <a:fillRect/>
          </a:stretch>
        </p:blipFill>
        <p:spPr>
          <a:xfrm>
            <a:off x="3645646" y="1363506"/>
            <a:ext cx="5271247" cy="4554071"/>
          </a:xfrm>
          <a:prstGeom prst="rect">
            <a:avLst/>
          </a:prstGeom>
        </p:spPr>
      </p:pic>
      <p:sp>
        <p:nvSpPr>
          <p:cNvPr id="4" name="Metin kutusu 3">
            <a:extLst>
              <a:ext uri="{FF2B5EF4-FFF2-40B4-BE49-F238E27FC236}">
                <a16:creationId xmlns:a16="http://schemas.microsoft.com/office/drawing/2014/main" id="{99BAB234-2AB2-5985-459D-78730DA9C1FE}"/>
              </a:ext>
            </a:extLst>
          </p:cNvPr>
          <p:cNvSpPr txBox="1"/>
          <p:nvPr/>
        </p:nvSpPr>
        <p:spPr>
          <a:xfrm>
            <a:off x="5528234" y="2680979"/>
            <a:ext cx="1589742" cy="338554"/>
          </a:xfrm>
          <a:prstGeom prst="rect">
            <a:avLst/>
          </a:prstGeom>
          <a:noFill/>
        </p:spPr>
        <p:txBody>
          <a:bodyPr wrap="square" rtlCol="0">
            <a:spAutoFit/>
          </a:bodyPr>
          <a:lstStyle/>
          <a:p>
            <a:pPr algn="l"/>
            <a:r>
              <a:rPr lang="tr-TR" sz="1600" b="1" dirty="0">
                <a:solidFill>
                  <a:schemeClr val="bg1"/>
                </a:solidFill>
                <a:latin typeface="Sans Serif"/>
              </a:rPr>
              <a:t>YÖNETMELİK</a:t>
            </a:r>
          </a:p>
        </p:txBody>
      </p:sp>
      <p:sp>
        <p:nvSpPr>
          <p:cNvPr id="5" name="Metin kutusu 4">
            <a:extLst>
              <a:ext uri="{FF2B5EF4-FFF2-40B4-BE49-F238E27FC236}">
                <a16:creationId xmlns:a16="http://schemas.microsoft.com/office/drawing/2014/main" id="{1D4C21C9-5F5B-A34B-36C0-9BF639135AC5}"/>
              </a:ext>
            </a:extLst>
          </p:cNvPr>
          <p:cNvSpPr txBox="1"/>
          <p:nvPr/>
        </p:nvSpPr>
        <p:spPr>
          <a:xfrm>
            <a:off x="5305272" y="3640896"/>
            <a:ext cx="1963543" cy="369332"/>
          </a:xfrm>
          <a:prstGeom prst="rect">
            <a:avLst/>
          </a:prstGeom>
          <a:noFill/>
        </p:spPr>
        <p:txBody>
          <a:bodyPr wrap="square" rtlCol="0">
            <a:spAutoFit/>
          </a:bodyPr>
          <a:lstStyle/>
          <a:p>
            <a:pPr algn="l"/>
            <a:r>
              <a:rPr lang="tr-TR" b="1" dirty="0">
                <a:solidFill>
                  <a:schemeClr val="accent1"/>
                </a:solidFill>
                <a:latin typeface="Sans Serif"/>
              </a:rPr>
              <a:t>STANDARTLAR</a:t>
            </a:r>
          </a:p>
        </p:txBody>
      </p:sp>
      <p:sp>
        <p:nvSpPr>
          <p:cNvPr id="6" name="Metin kutusu 5">
            <a:extLst>
              <a:ext uri="{FF2B5EF4-FFF2-40B4-BE49-F238E27FC236}">
                <a16:creationId xmlns:a16="http://schemas.microsoft.com/office/drawing/2014/main" id="{B1B014FF-F451-1835-9628-42616048AE6A}"/>
              </a:ext>
            </a:extLst>
          </p:cNvPr>
          <p:cNvSpPr txBox="1"/>
          <p:nvPr/>
        </p:nvSpPr>
        <p:spPr>
          <a:xfrm>
            <a:off x="4805217" y="4970145"/>
            <a:ext cx="3143353" cy="369332"/>
          </a:xfrm>
          <a:prstGeom prst="rect">
            <a:avLst/>
          </a:prstGeom>
          <a:noFill/>
        </p:spPr>
        <p:txBody>
          <a:bodyPr wrap="square" rtlCol="0">
            <a:spAutoFit/>
          </a:bodyPr>
          <a:lstStyle/>
          <a:p>
            <a:pPr algn="l"/>
            <a:r>
              <a:rPr lang="tr-TR" b="1" dirty="0">
                <a:latin typeface="Sans Serif"/>
              </a:rPr>
              <a:t>KURUMSAL TALİMATLAR</a:t>
            </a:r>
          </a:p>
        </p:txBody>
      </p:sp>
      <p:sp>
        <p:nvSpPr>
          <p:cNvPr id="9" name="Metin kutusu 8">
            <a:extLst>
              <a:ext uri="{FF2B5EF4-FFF2-40B4-BE49-F238E27FC236}">
                <a16:creationId xmlns:a16="http://schemas.microsoft.com/office/drawing/2014/main" id="{B48279F6-6127-02A9-2FC6-78E34C802B36}"/>
              </a:ext>
            </a:extLst>
          </p:cNvPr>
          <p:cNvSpPr txBox="1"/>
          <p:nvPr/>
        </p:nvSpPr>
        <p:spPr>
          <a:xfrm rot="10800000" flipV="1">
            <a:off x="1222188" y="375732"/>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Güvenliğin Temelleri: Mevzuat ve Standart</a:t>
            </a:r>
            <a:endParaRPr lang="tr-TR" sz="3600" dirty="0">
              <a:latin typeface="Sans Serif"/>
            </a:endParaRPr>
          </a:p>
        </p:txBody>
      </p:sp>
      <p:graphicFrame>
        <p:nvGraphicFramePr>
          <p:cNvPr id="11" name="Tablo 10">
            <a:extLst>
              <a:ext uri="{FF2B5EF4-FFF2-40B4-BE49-F238E27FC236}">
                <a16:creationId xmlns:a16="http://schemas.microsoft.com/office/drawing/2014/main" id="{80CC431C-6CDC-0210-2F9B-57475B5CB7DA}"/>
              </a:ext>
            </a:extLst>
          </p:cNvPr>
          <p:cNvGraphicFramePr/>
          <p:nvPr>
            <p:extLst>
              <p:ext uri="{D42A27DB-BD31-4B8C-83A1-F6EECF244321}">
                <p14:modId xmlns:p14="http://schemas.microsoft.com/office/powerpoint/2010/main" val="249382006"/>
              </p:ext>
            </p:extLst>
          </p:nvPr>
        </p:nvGraphicFramePr>
        <p:xfrm>
          <a:off x="505011" y="2789698"/>
          <a:ext cx="3576935" cy="1989200"/>
        </p:xfrm>
        <a:graphic>
          <a:graphicData uri="http://schemas.openxmlformats.org/drawingml/2006/table">
            <a:tbl>
              <a:tblPr firstRow="1">
                <a:tableStyleId>{5C22544A-7EE6-4342-B048-85BDC9FD1C3A}</a:tableStyleId>
              </a:tblPr>
              <a:tblGrid>
                <a:gridCol w="1714820">
                  <a:extLst>
                    <a:ext uri="{9D8B030D-6E8A-4147-A177-3AD203B41FA5}">
                      <a16:colId xmlns:a16="http://schemas.microsoft.com/office/drawing/2014/main" val="446506883"/>
                    </a:ext>
                  </a:extLst>
                </a:gridCol>
                <a:gridCol w="1862115">
                  <a:extLst>
                    <a:ext uri="{9D8B030D-6E8A-4147-A177-3AD203B41FA5}">
                      <a16:colId xmlns:a16="http://schemas.microsoft.com/office/drawing/2014/main" val="2466386257"/>
                    </a:ext>
                  </a:extLst>
                </a:gridCol>
              </a:tblGrid>
              <a:tr h="505840">
                <a:tc gridSpan="2">
                  <a:txBody>
                    <a:bodyPr/>
                    <a:lstStyle/>
                    <a:p>
                      <a:pPr algn="ctr" rtl="0">
                        <a:buNone/>
                      </a:pPr>
                      <a:r>
                        <a:rPr lang="tr-TR" sz="1600" dirty="0">
                          <a:latin typeface="Sans Serif"/>
                        </a:rPr>
                        <a:t>Temel Gerilim Tanımları</a:t>
                      </a:r>
                    </a:p>
                  </a:txBody>
                  <a:tcPr anchor="ctr"/>
                </a:tc>
                <a:tc hMerge="1">
                  <a:txBody>
                    <a:bodyPr/>
                    <a:lstStyle/>
                    <a:p>
                      <a:pPr rtl="0">
                        <a:buNone/>
                      </a:pPr>
                      <a:endParaRPr lang="tr-TR" dirty="0"/>
                    </a:p>
                  </a:txBody>
                  <a:tcPr anchor="ctr"/>
                </a:tc>
                <a:extLst>
                  <a:ext uri="{0D108BD9-81ED-4DB2-BD59-A6C34878D82A}">
                    <a16:rowId xmlns:a16="http://schemas.microsoft.com/office/drawing/2014/main" val="624286449"/>
                  </a:ext>
                </a:extLst>
              </a:tr>
              <a:tr h="370840">
                <a:tc>
                  <a:txBody>
                    <a:bodyPr/>
                    <a:lstStyle/>
                    <a:p>
                      <a:pPr rtl="0">
                        <a:buNone/>
                      </a:pPr>
                      <a:r>
                        <a:rPr lang="tr-TR" sz="1600" dirty="0">
                          <a:latin typeface="Sans Serif"/>
                        </a:rPr>
                        <a:t>Alçak Gerilim:</a:t>
                      </a:r>
                    </a:p>
                  </a:txBody>
                  <a:tcPr anchor="ctr"/>
                </a:tc>
                <a:tc>
                  <a:txBody>
                    <a:bodyPr/>
                    <a:lstStyle/>
                    <a:p>
                      <a:pPr rtl="0">
                        <a:buNone/>
                      </a:pPr>
                      <a:r>
                        <a:rPr lang="tr-TR" sz="1600" dirty="0">
                          <a:latin typeface="Sans Serif"/>
                        </a:rPr>
                        <a:t>1000 Volt ve altı</a:t>
                      </a:r>
                    </a:p>
                  </a:txBody>
                  <a:tcPr anchor="ctr"/>
                </a:tc>
                <a:extLst>
                  <a:ext uri="{0D108BD9-81ED-4DB2-BD59-A6C34878D82A}">
                    <a16:rowId xmlns:a16="http://schemas.microsoft.com/office/drawing/2014/main" val="1911374125"/>
                  </a:ext>
                </a:extLst>
              </a:tr>
              <a:tr h="370840">
                <a:tc>
                  <a:txBody>
                    <a:bodyPr/>
                    <a:lstStyle/>
                    <a:p>
                      <a:pPr rtl="0">
                        <a:buNone/>
                      </a:pPr>
                      <a:r>
                        <a:rPr lang="tr-TR" sz="1600" dirty="0">
                          <a:latin typeface="Sans Serif"/>
                        </a:rPr>
                        <a:t>Yüksek Gerilim:</a:t>
                      </a:r>
                    </a:p>
                  </a:txBody>
                  <a:tcPr anchor="ctr"/>
                </a:tc>
                <a:tc>
                  <a:txBody>
                    <a:bodyPr/>
                    <a:lstStyle/>
                    <a:p>
                      <a:pPr rtl="0">
                        <a:buNone/>
                      </a:pPr>
                      <a:r>
                        <a:rPr lang="tr-TR" sz="1600" dirty="0">
                          <a:latin typeface="Sans Serif"/>
                        </a:rPr>
                        <a:t>1000 Volt üstü</a:t>
                      </a:r>
                    </a:p>
                  </a:txBody>
                  <a:tcPr anchor="ctr"/>
                </a:tc>
                <a:extLst>
                  <a:ext uri="{0D108BD9-81ED-4DB2-BD59-A6C34878D82A}">
                    <a16:rowId xmlns:a16="http://schemas.microsoft.com/office/drawing/2014/main" val="1061515444"/>
                  </a:ext>
                </a:extLst>
              </a:tr>
              <a:tr h="370840">
                <a:tc>
                  <a:txBody>
                    <a:bodyPr/>
                    <a:lstStyle/>
                    <a:p>
                      <a:pPr rtl="0">
                        <a:buNone/>
                      </a:pPr>
                      <a:r>
                        <a:rPr lang="tr-TR" sz="1600">
                          <a:latin typeface="Sans Serif"/>
                        </a:rPr>
                        <a:t>Tehlikeli Gerilim:</a:t>
                      </a:r>
                    </a:p>
                  </a:txBody>
                  <a:tcPr anchor="ctr"/>
                </a:tc>
                <a:tc>
                  <a:txBody>
                    <a:bodyPr/>
                    <a:lstStyle/>
                    <a:p>
                      <a:pPr rtl="0">
                        <a:buNone/>
                      </a:pPr>
                      <a:r>
                        <a:rPr lang="tr-TR" sz="1600" dirty="0">
                          <a:latin typeface="Sans Serif"/>
                        </a:rPr>
                        <a:t>&gt;50 Volt (AG için)</a:t>
                      </a:r>
                    </a:p>
                  </a:txBody>
                  <a:tcPr anchor="ctr"/>
                </a:tc>
                <a:extLst>
                  <a:ext uri="{0D108BD9-81ED-4DB2-BD59-A6C34878D82A}">
                    <a16:rowId xmlns:a16="http://schemas.microsoft.com/office/drawing/2014/main" val="4149836454"/>
                  </a:ext>
                </a:extLst>
              </a:tr>
              <a:tr h="370840">
                <a:tc>
                  <a:txBody>
                    <a:bodyPr/>
                    <a:lstStyle/>
                    <a:p>
                      <a:pPr rtl="0">
                        <a:buNone/>
                      </a:pPr>
                      <a:r>
                        <a:rPr lang="tr-TR" sz="1600" dirty="0">
                          <a:latin typeface="Sans Serif"/>
                        </a:rPr>
                        <a:t>Küçük Gerilim:</a:t>
                      </a:r>
                    </a:p>
                  </a:txBody>
                  <a:tcPr anchor="ctr"/>
                </a:tc>
                <a:tc>
                  <a:txBody>
                    <a:bodyPr/>
                    <a:lstStyle/>
                    <a:p>
                      <a:pPr rtl="0">
                        <a:buNone/>
                      </a:pPr>
                      <a:r>
                        <a:rPr lang="tr-TR" sz="1600" dirty="0">
                          <a:latin typeface="Sans Serif"/>
                        </a:rPr>
                        <a:t>Maksimum 42 Volt </a:t>
                      </a:r>
                    </a:p>
                  </a:txBody>
                  <a:tcPr anchor="ctr"/>
                </a:tc>
                <a:extLst>
                  <a:ext uri="{0D108BD9-81ED-4DB2-BD59-A6C34878D82A}">
                    <a16:rowId xmlns:a16="http://schemas.microsoft.com/office/drawing/2014/main" val="289832605"/>
                  </a:ext>
                </a:extLst>
              </a:tr>
            </a:tbl>
          </a:graphicData>
        </a:graphic>
      </p:graphicFrame>
      <p:sp>
        <p:nvSpPr>
          <p:cNvPr id="13" name="Metin kutusu 12">
            <a:extLst>
              <a:ext uri="{FF2B5EF4-FFF2-40B4-BE49-F238E27FC236}">
                <a16:creationId xmlns:a16="http://schemas.microsoft.com/office/drawing/2014/main" id="{7C1AAF99-B12B-CABF-E959-F6647ADCFD7D}"/>
              </a:ext>
            </a:extLst>
          </p:cNvPr>
          <p:cNvSpPr txBox="1"/>
          <p:nvPr/>
        </p:nvSpPr>
        <p:spPr>
          <a:xfrm>
            <a:off x="505010" y="1300334"/>
            <a:ext cx="4011571" cy="461665"/>
          </a:xfrm>
          <a:prstGeom prst="rect">
            <a:avLst/>
          </a:prstGeom>
          <a:noFill/>
        </p:spPr>
        <p:txBody>
          <a:bodyPr wrap="square" rtlCol="0">
            <a:spAutoFit/>
          </a:bodyPr>
          <a:lstStyle/>
          <a:p>
            <a:pPr algn="l"/>
            <a:r>
              <a:rPr lang="tr-TR" sz="2400" b="1" dirty="0">
                <a:latin typeface="Sans Serif"/>
              </a:rPr>
              <a:t>Üst Seviye (Ulusal Zemin)</a:t>
            </a:r>
          </a:p>
        </p:txBody>
      </p:sp>
      <p:sp>
        <p:nvSpPr>
          <p:cNvPr id="16" name="Metin kutusu 15">
            <a:extLst>
              <a:ext uri="{FF2B5EF4-FFF2-40B4-BE49-F238E27FC236}">
                <a16:creationId xmlns:a16="http://schemas.microsoft.com/office/drawing/2014/main" id="{ED0EA707-3FF1-8BA9-7A19-693BF27B8015}"/>
              </a:ext>
            </a:extLst>
          </p:cNvPr>
          <p:cNvSpPr txBox="1"/>
          <p:nvPr/>
        </p:nvSpPr>
        <p:spPr>
          <a:xfrm>
            <a:off x="505010" y="1981950"/>
            <a:ext cx="4300207" cy="584775"/>
          </a:xfrm>
          <a:prstGeom prst="rect">
            <a:avLst/>
          </a:prstGeom>
          <a:noFill/>
        </p:spPr>
        <p:txBody>
          <a:bodyPr wrap="square" rtlCol="0">
            <a:spAutoFit/>
          </a:bodyPr>
          <a:lstStyle/>
          <a:p>
            <a:pPr algn="l"/>
            <a:r>
              <a:rPr lang="tr-TR" sz="1600" dirty="0">
                <a:latin typeface="Sans Serif"/>
              </a:rPr>
              <a:t>Ana Dayanak: Elektrik Kuvvetli Akım Tesisleri ve Elektrik İç Tesisleri Yönetmelikleri.</a:t>
            </a:r>
          </a:p>
        </p:txBody>
      </p:sp>
      <p:sp>
        <p:nvSpPr>
          <p:cNvPr id="19" name="Metin kutusu 18">
            <a:extLst>
              <a:ext uri="{FF2B5EF4-FFF2-40B4-BE49-F238E27FC236}">
                <a16:creationId xmlns:a16="http://schemas.microsoft.com/office/drawing/2014/main" id="{5B6C7580-A4AE-E729-6A42-C3B4B7DE470B}"/>
              </a:ext>
            </a:extLst>
          </p:cNvPr>
          <p:cNvSpPr txBox="1"/>
          <p:nvPr/>
        </p:nvSpPr>
        <p:spPr>
          <a:xfrm>
            <a:off x="7880708" y="1300333"/>
            <a:ext cx="4311291" cy="461665"/>
          </a:xfrm>
          <a:prstGeom prst="rect">
            <a:avLst/>
          </a:prstGeom>
          <a:noFill/>
        </p:spPr>
        <p:txBody>
          <a:bodyPr wrap="square" rtlCol="0">
            <a:spAutoFit/>
          </a:bodyPr>
          <a:lstStyle/>
          <a:p>
            <a:pPr rtl="0"/>
            <a:r>
              <a:rPr lang="tr-TR" sz="2400" b="1" dirty="0">
                <a:latin typeface="Sans Serif"/>
              </a:rPr>
              <a:t>Alt Seviye (Küresel Rehber)</a:t>
            </a:r>
          </a:p>
        </p:txBody>
      </p:sp>
      <p:sp>
        <p:nvSpPr>
          <p:cNvPr id="20" name="Metin kutusu 19">
            <a:extLst>
              <a:ext uri="{FF2B5EF4-FFF2-40B4-BE49-F238E27FC236}">
                <a16:creationId xmlns:a16="http://schemas.microsoft.com/office/drawing/2014/main" id="{AF4D5812-C09A-B529-7709-17AC9A61F5A6}"/>
              </a:ext>
            </a:extLst>
          </p:cNvPr>
          <p:cNvSpPr txBox="1"/>
          <p:nvPr/>
        </p:nvSpPr>
        <p:spPr>
          <a:xfrm>
            <a:off x="7117976" y="1949392"/>
            <a:ext cx="4868940" cy="584775"/>
          </a:xfrm>
          <a:prstGeom prst="rect">
            <a:avLst/>
          </a:prstGeom>
          <a:noFill/>
        </p:spPr>
        <p:txBody>
          <a:bodyPr wrap="square" rtlCol="0">
            <a:spAutoFit/>
          </a:bodyPr>
          <a:lstStyle/>
          <a:p>
            <a:pPr algn="l"/>
            <a:r>
              <a:rPr lang="tr-TR" sz="1600" dirty="0">
                <a:latin typeface="Sans Serif"/>
              </a:rPr>
              <a:t>İlişki: OSHA (Yasal Zorunluluk – ‘Ne yapılmalı?’) ve NFPA 70E (Teknik Rehber – ‘Nasıl yapılmalı?’).</a:t>
            </a:r>
          </a:p>
        </p:txBody>
      </p:sp>
      <p:sp>
        <p:nvSpPr>
          <p:cNvPr id="21" name="Metin kutusu 20">
            <a:extLst>
              <a:ext uri="{FF2B5EF4-FFF2-40B4-BE49-F238E27FC236}">
                <a16:creationId xmlns:a16="http://schemas.microsoft.com/office/drawing/2014/main" id="{B00A589E-3F87-15B3-93DA-BA0B4EB03C93}"/>
              </a:ext>
            </a:extLst>
          </p:cNvPr>
          <p:cNvSpPr txBox="1"/>
          <p:nvPr/>
        </p:nvSpPr>
        <p:spPr>
          <a:xfrm>
            <a:off x="7811435" y="2789698"/>
            <a:ext cx="4175481" cy="1077218"/>
          </a:xfrm>
          <a:prstGeom prst="rect">
            <a:avLst/>
          </a:prstGeom>
          <a:noFill/>
        </p:spPr>
        <p:txBody>
          <a:bodyPr wrap="square" rtlCol="0">
            <a:spAutoFit/>
          </a:bodyPr>
          <a:lstStyle/>
          <a:p>
            <a:pPr algn="l"/>
            <a:r>
              <a:rPr lang="tr-TR" sz="1600" b="1" dirty="0">
                <a:latin typeface="Sans Serif"/>
              </a:rPr>
              <a:t>Önemli Güncelleme (NFPA 70E 2024):</a:t>
            </a:r>
          </a:p>
          <a:p>
            <a:pPr algn="l"/>
            <a:r>
              <a:rPr lang="tr-TR" dirty="0">
                <a:latin typeface="Sans Serif"/>
              </a:rPr>
              <a:t>​</a:t>
            </a:r>
            <a:r>
              <a:rPr lang="tr-TR" sz="1400" dirty="0">
                <a:latin typeface="Sans Serif"/>
              </a:rPr>
              <a:t>Kızılötesi (IR) Termografi’nin yıllık denetim gerekliliği haline </a:t>
            </a:r>
            <a:r>
              <a:rPr lang="tr-TR" sz="1400" dirty="0" smtClean="0">
                <a:latin typeface="Sans Serif"/>
              </a:rPr>
              <a:t>gelmesi.</a:t>
            </a:r>
            <a:endParaRPr lang="tr-TR" sz="1400" dirty="0">
              <a:latin typeface="Sans Serif"/>
            </a:endParaRPr>
          </a:p>
          <a:p>
            <a:pPr algn="l"/>
            <a:r>
              <a:rPr lang="tr-TR" sz="1400" dirty="0" smtClean="0">
                <a:latin typeface="Sans Serif"/>
              </a:rPr>
              <a:t>Acil </a:t>
            </a:r>
            <a:r>
              <a:rPr lang="tr-TR" sz="1400" dirty="0">
                <a:latin typeface="Sans Serif"/>
              </a:rPr>
              <a:t>durum müdahale planlarının zorunlu kılınması.</a:t>
            </a:r>
          </a:p>
        </p:txBody>
      </p:sp>
      <p:sp>
        <p:nvSpPr>
          <p:cNvPr id="23" name="Metin kutusu 22">
            <a:extLst>
              <a:ext uri="{FF2B5EF4-FFF2-40B4-BE49-F238E27FC236}">
                <a16:creationId xmlns:a16="http://schemas.microsoft.com/office/drawing/2014/main" id="{0238B1C8-E831-5841-0E9A-1640CA6ED8CB}"/>
              </a:ext>
            </a:extLst>
          </p:cNvPr>
          <p:cNvSpPr txBox="1"/>
          <p:nvPr/>
        </p:nvSpPr>
        <p:spPr>
          <a:xfrm>
            <a:off x="342254" y="6104971"/>
            <a:ext cx="11507491" cy="584775"/>
          </a:xfrm>
          <a:prstGeom prst="rect">
            <a:avLst/>
          </a:prstGeom>
          <a:noFill/>
        </p:spPr>
        <p:txBody>
          <a:bodyPr wrap="square" rtlCol="0">
            <a:spAutoFit/>
          </a:bodyPr>
          <a:lstStyle/>
          <a:p>
            <a:pPr rtl="0"/>
            <a:r>
              <a:rPr lang="tr-TR" sz="1600" i="1" dirty="0">
                <a:latin typeface="Sans Serif"/>
              </a:rPr>
              <a:t>Gerilim seviyeleri şok riskini belirlerken; ark parlaması analizi, patlama anında oluşacak termal enerjiyi ve gerekli ark koruyucu kıyafet kategorisini belirler.</a:t>
            </a:r>
            <a:endParaRPr lang="tr-TR" sz="1600" dirty="0">
              <a:latin typeface="Sans Serif"/>
            </a:endParaRPr>
          </a:p>
        </p:txBody>
      </p:sp>
      <p:sp>
        <p:nvSpPr>
          <p:cNvPr id="25" name="Metin kutusu 24">
            <a:extLst>
              <a:ext uri="{FF2B5EF4-FFF2-40B4-BE49-F238E27FC236}">
                <a16:creationId xmlns:a16="http://schemas.microsoft.com/office/drawing/2014/main" id="{F12B003B-E2CB-D9E0-CDBF-0AC54886288C}"/>
              </a:ext>
            </a:extLst>
          </p:cNvPr>
          <p:cNvSpPr txBox="1"/>
          <p:nvPr/>
        </p:nvSpPr>
        <p:spPr>
          <a:xfrm>
            <a:off x="505011" y="5738784"/>
            <a:ext cx="1434625" cy="369332"/>
          </a:xfrm>
          <a:prstGeom prst="rect">
            <a:avLst/>
          </a:prstGeom>
          <a:solidFill>
            <a:schemeClr val="bg2"/>
          </a:solidFill>
        </p:spPr>
        <p:txBody>
          <a:bodyPr wrap="square" rtlCol="0">
            <a:spAutoFit/>
          </a:bodyPr>
          <a:lstStyle/>
          <a:p>
            <a:pPr algn="ctr"/>
            <a:r>
              <a:rPr lang="tr-TR" b="1" dirty="0">
                <a:latin typeface="Sans Serif"/>
              </a:rPr>
              <a:t>Bilgi Notu</a:t>
            </a:r>
          </a:p>
        </p:txBody>
      </p:sp>
    </p:spTree>
    <p:extLst>
      <p:ext uri="{BB962C8B-B14F-4D97-AF65-F5344CB8AC3E}">
        <p14:creationId xmlns:p14="http://schemas.microsoft.com/office/powerpoint/2010/main" val="1090178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C4A27C8-0C44-CF22-8FC3-9946DA7322D7}"/>
              </a:ext>
            </a:extLst>
          </p:cNvPr>
          <p:cNvPicPr>
            <a:picLocks noChangeAspect="1"/>
          </p:cNvPicPr>
          <p:nvPr/>
        </p:nvPicPr>
        <p:blipFill>
          <a:blip r:embed="rId2">
            <a:extLst>
              <a:ext uri="{28A0092B-C50C-407E-A947-70E740481C1C}">
                <a14:useLocalDpi xmlns:a14="http://schemas.microsoft.com/office/drawing/2010/main" val="0"/>
              </a:ext>
            </a:extLst>
          </a:blip>
          <a:srcRect t="6374" r="7270" b="6609"/>
          <a:stretch>
            <a:fillRect/>
          </a:stretch>
        </p:blipFill>
        <p:spPr>
          <a:xfrm>
            <a:off x="3046453" y="1791087"/>
            <a:ext cx="5258785" cy="4715155"/>
          </a:xfrm>
          <a:prstGeom prst="rect">
            <a:avLst/>
          </a:prstGeom>
        </p:spPr>
      </p:pic>
      <p:sp>
        <p:nvSpPr>
          <p:cNvPr id="6" name="Metin kutusu 5">
            <a:extLst>
              <a:ext uri="{FF2B5EF4-FFF2-40B4-BE49-F238E27FC236}">
                <a16:creationId xmlns:a16="http://schemas.microsoft.com/office/drawing/2014/main" id="{76976509-92C2-A92B-AE28-1273DCE70EBD}"/>
              </a:ext>
            </a:extLst>
          </p:cNvPr>
          <p:cNvSpPr txBox="1"/>
          <p:nvPr/>
        </p:nvSpPr>
        <p:spPr>
          <a:xfrm flipH="1">
            <a:off x="484909" y="3867303"/>
            <a:ext cx="2757526" cy="584775"/>
          </a:xfrm>
          <a:prstGeom prst="rect">
            <a:avLst/>
          </a:prstGeom>
          <a:noFill/>
        </p:spPr>
        <p:txBody>
          <a:bodyPr wrap="square" rtlCol="0" anchor="ctr">
            <a:spAutoFit/>
          </a:bodyPr>
          <a:lstStyle/>
          <a:p>
            <a:pPr algn="r" rtl="0"/>
            <a:r>
              <a:rPr lang="tr-TR" sz="1600" b="1" dirty="0">
                <a:latin typeface="Sans Serif"/>
              </a:rPr>
              <a:t>Katman 1 (Çekirdek): Tehdit: </a:t>
            </a:r>
            <a:r>
              <a:rPr lang="tr-TR" sz="1600" dirty="0">
                <a:latin typeface="Sans Serif"/>
              </a:rPr>
              <a:t>​Elektrik Akımı </a:t>
            </a:r>
          </a:p>
        </p:txBody>
      </p:sp>
      <p:sp>
        <p:nvSpPr>
          <p:cNvPr id="7" name="Metin kutusu 6">
            <a:extLst>
              <a:ext uri="{FF2B5EF4-FFF2-40B4-BE49-F238E27FC236}">
                <a16:creationId xmlns:a16="http://schemas.microsoft.com/office/drawing/2014/main" id="{2277A74F-D5A9-7AEC-9917-4ECA7CF81DF1}"/>
              </a:ext>
            </a:extLst>
          </p:cNvPr>
          <p:cNvSpPr txBox="1"/>
          <p:nvPr/>
        </p:nvSpPr>
        <p:spPr>
          <a:xfrm>
            <a:off x="111308" y="5108365"/>
            <a:ext cx="3131127" cy="861774"/>
          </a:xfrm>
          <a:prstGeom prst="rect">
            <a:avLst/>
          </a:prstGeom>
          <a:noFill/>
        </p:spPr>
        <p:txBody>
          <a:bodyPr wrap="square" rtlCol="0" anchor="ctr">
            <a:spAutoFit/>
          </a:bodyPr>
          <a:lstStyle/>
          <a:p>
            <a:pPr algn="r" rtl="0"/>
            <a:r>
              <a:rPr lang="tr-TR" sz="1600" b="1" dirty="0">
                <a:latin typeface="Sans Serif"/>
              </a:rPr>
              <a:t>Katman 2: PASİF KORUMA</a:t>
            </a:r>
            <a:r>
              <a:rPr lang="tr-TR" sz="1600" dirty="0">
                <a:latin typeface="Sans Serif"/>
              </a:rPr>
              <a:t> Topraklama ve İzolasyon</a:t>
            </a:r>
          </a:p>
          <a:p>
            <a:pPr algn="r" rtl="0"/>
            <a:r>
              <a:rPr lang="tr-TR" sz="1600" dirty="0">
                <a:latin typeface="Sans Serif"/>
              </a:rPr>
              <a:t>(Temel Savunma Hattı)</a:t>
            </a:r>
          </a:p>
        </p:txBody>
      </p:sp>
      <p:sp>
        <p:nvSpPr>
          <p:cNvPr id="8" name="Metin kutusu 7">
            <a:extLst>
              <a:ext uri="{FF2B5EF4-FFF2-40B4-BE49-F238E27FC236}">
                <a16:creationId xmlns:a16="http://schemas.microsoft.com/office/drawing/2014/main" id="{1238D666-F905-7566-769F-CF04C116AAF5}"/>
              </a:ext>
            </a:extLst>
          </p:cNvPr>
          <p:cNvSpPr txBox="1"/>
          <p:nvPr/>
        </p:nvSpPr>
        <p:spPr>
          <a:xfrm>
            <a:off x="8057588" y="4056331"/>
            <a:ext cx="3520141" cy="830997"/>
          </a:xfrm>
          <a:prstGeom prst="rect">
            <a:avLst/>
          </a:prstGeom>
          <a:noFill/>
        </p:spPr>
        <p:txBody>
          <a:bodyPr wrap="square" rtlCol="0">
            <a:spAutoFit/>
          </a:bodyPr>
          <a:lstStyle/>
          <a:p>
            <a:pPr rtl="0"/>
            <a:r>
              <a:rPr lang="tr-TR" sz="1600" b="1" dirty="0">
                <a:latin typeface="Sans Serif"/>
              </a:rPr>
              <a:t>Katman 3: AKTİF KORUMA</a:t>
            </a:r>
            <a:r>
              <a:rPr lang="tr-TR" sz="1600" dirty="0">
                <a:latin typeface="Sans Serif"/>
              </a:rPr>
              <a:t> </a:t>
            </a:r>
          </a:p>
          <a:p>
            <a:pPr rtl="0"/>
            <a:r>
              <a:rPr lang="tr-TR" sz="1600" dirty="0">
                <a:latin typeface="Sans Serif"/>
              </a:rPr>
              <a:t>​Kaçak Akım &amp; Ark Hatası Cihazları (Akıllı Gözcüler)</a:t>
            </a:r>
          </a:p>
        </p:txBody>
      </p:sp>
      <p:sp>
        <p:nvSpPr>
          <p:cNvPr id="9" name="Metin kutusu 8">
            <a:extLst>
              <a:ext uri="{FF2B5EF4-FFF2-40B4-BE49-F238E27FC236}">
                <a16:creationId xmlns:a16="http://schemas.microsoft.com/office/drawing/2014/main" id="{B74C4308-E7BC-9EEF-C882-66E410B5D4B7}"/>
              </a:ext>
            </a:extLst>
          </p:cNvPr>
          <p:cNvSpPr txBox="1"/>
          <p:nvPr/>
        </p:nvSpPr>
        <p:spPr>
          <a:xfrm rot="10800000" flipV="1">
            <a:off x="8057588" y="2831376"/>
            <a:ext cx="3702746" cy="830997"/>
          </a:xfrm>
          <a:prstGeom prst="rect">
            <a:avLst/>
          </a:prstGeom>
          <a:noFill/>
        </p:spPr>
        <p:txBody>
          <a:bodyPr wrap="square" rtlCol="0">
            <a:spAutoFit/>
          </a:bodyPr>
          <a:lstStyle/>
          <a:p>
            <a:pPr rtl="0"/>
            <a:r>
              <a:rPr lang="tr-TR" sz="1600" b="1" dirty="0">
                <a:latin typeface="Sans Serif"/>
              </a:rPr>
              <a:t>Katman 4: PROSEDÜREL KORUMA</a:t>
            </a:r>
            <a:r>
              <a:rPr lang="tr-TR" sz="1600" dirty="0">
                <a:latin typeface="Sans Serif"/>
              </a:rPr>
              <a:t> </a:t>
            </a:r>
          </a:p>
          <a:p>
            <a:pPr rtl="0"/>
            <a:r>
              <a:rPr lang="tr-TR" sz="1600" dirty="0">
                <a:latin typeface="Sans Serif"/>
              </a:rPr>
              <a:t>​Periyodik Bakım ve Kontrol</a:t>
            </a:r>
          </a:p>
          <a:p>
            <a:pPr rtl="0"/>
            <a:r>
              <a:rPr lang="tr-TR" sz="1600" dirty="0">
                <a:latin typeface="Sans Serif"/>
              </a:rPr>
              <a:t>(İnsan Disiplini)</a:t>
            </a:r>
          </a:p>
        </p:txBody>
      </p:sp>
      <p:sp>
        <p:nvSpPr>
          <p:cNvPr id="12" name="Metin kutusu 11">
            <a:extLst>
              <a:ext uri="{FF2B5EF4-FFF2-40B4-BE49-F238E27FC236}">
                <a16:creationId xmlns:a16="http://schemas.microsoft.com/office/drawing/2014/main" id="{58C73151-2266-CFE8-C9EA-BB61648ADDA9}"/>
              </a:ext>
            </a:extLst>
          </p:cNvPr>
          <p:cNvSpPr txBox="1"/>
          <p:nvPr/>
        </p:nvSpPr>
        <p:spPr>
          <a:xfrm rot="10800000" flipV="1">
            <a:off x="8057588" y="5281286"/>
            <a:ext cx="3702746" cy="830997"/>
          </a:xfrm>
          <a:prstGeom prst="rect">
            <a:avLst/>
          </a:prstGeom>
          <a:noFill/>
        </p:spPr>
        <p:txBody>
          <a:bodyPr wrap="square" rtlCol="0">
            <a:spAutoFit/>
          </a:bodyPr>
          <a:lstStyle/>
          <a:p>
            <a:pPr rtl="0"/>
            <a:r>
              <a:rPr lang="tr-TR" sz="1600" b="1" dirty="0">
                <a:latin typeface="Sans Serif"/>
              </a:rPr>
              <a:t>Katman 4: PROSEDÜREL KORUMA</a:t>
            </a:r>
            <a:r>
              <a:rPr lang="tr-TR" sz="1600" dirty="0">
                <a:latin typeface="Sans Serif"/>
              </a:rPr>
              <a:t> </a:t>
            </a:r>
          </a:p>
          <a:p>
            <a:pPr rtl="0"/>
            <a:r>
              <a:rPr lang="tr-TR" sz="1600" dirty="0">
                <a:latin typeface="Sans Serif"/>
              </a:rPr>
              <a:t>​EKED/LOTO &amp; KKD</a:t>
            </a:r>
          </a:p>
          <a:p>
            <a:pPr rtl="0"/>
            <a:r>
              <a:rPr lang="tr-TR" sz="1600" dirty="0">
                <a:latin typeface="Sans Serif"/>
              </a:rPr>
              <a:t>(İnsan Disiplini)</a:t>
            </a:r>
          </a:p>
        </p:txBody>
      </p:sp>
      <p:sp>
        <p:nvSpPr>
          <p:cNvPr id="13" name="Metin kutusu 12">
            <a:extLst>
              <a:ext uri="{FF2B5EF4-FFF2-40B4-BE49-F238E27FC236}">
                <a16:creationId xmlns:a16="http://schemas.microsoft.com/office/drawing/2014/main" id="{DD5DAA82-1A5D-B86C-F905-904916496040}"/>
              </a:ext>
            </a:extLst>
          </p:cNvPr>
          <p:cNvSpPr txBox="1"/>
          <p:nvPr/>
        </p:nvSpPr>
        <p:spPr>
          <a:xfrm>
            <a:off x="1165276" y="1252763"/>
            <a:ext cx="9861448" cy="646331"/>
          </a:xfrm>
          <a:prstGeom prst="rect">
            <a:avLst/>
          </a:prstGeom>
          <a:noFill/>
        </p:spPr>
        <p:txBody>
          <a:bodyPr wrap="square" rtlCol="0">
            <a:spAutoFit/>
          </a:bodyPr>
          <a:lstStyle/>
          <a:p>
            <a:pPr algn="l"/>
            <a:r>
              <a:rPr lang="tr-TR" dirty="0">
                <a:latin typeface="Sans Serif"/>
              </a:rPr>
              <a:t>Elektrik güvenliği, tek bir önleme dayalı değildir. Birbiriyle entegre çalışan, biri başarısız olduğunda diğerinin devreye girdiği pasif, aktif ve prosedürel katmanlardan oluşan bir sistemdir.</a:t>
            </a:r>
          </a:p>
        </p:txBody>
      </p:sp>
      <p:sp>
        <p:nvSpPr>
          <p:cNvPr id="15" name="Metin kutusu 14">
            <a:extLst>
              <a:ext uri="{FF2B5EF4-FFF2-40B4-BE49-F238E27FC236}">
                <a16:creationId xmlns:a16="http://schemas.microsoft.com/office/drawing/2014/main" id="{EFB443B4-E263-AC7B-5C9B-FEF095715A27}"/>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Entegre Elektriksel Risk Yönetim Stratejisi</a:t>
            </a:r>
            <a:endParaRPr lang="tr-TR" sz="3600" dirty="0">
              <a:latin typeface="Sans Serif"/>
            </a:endParaRPr>
          </a:p>
        </p:txBody>
      </p:sp>
    </p:spTree>
    <p:extLst>
      <p:ext uri="{BB962C8B-B14F-4D97-AF65-F5344CB8AC3E}">
        <p14:creationId xmlns:p14="http://schemas.microsoft.com/office/powerpoint/2010/main" val="353122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8AEBC0B-84F8-46F2-BCD0-43FBA4F2728D}"/>
              </a:ext>
            </a:extLst>
          </p:cNvPr>
          <p:cNvPicPr>
            <a:picLocks noChangeAspect="1"/>
          </p:cNvPicPr>
          <p:nvPr/>
        </p:nvPicPr>
        <p:blipFill>
          <a:blip r:embed="rId2">
            <a:extLst>
              <a:ext uri="{28A0092B-C50C-407E-A947-70E740481C1C}">
                <a14:useLocalDpi xmlns:a14="http://schemas.microsoft.com/office/drawing/2010/main" val="0"/>
              </a:ext>
            </a:extLst>
          </a:blip>
          <a:srcRect l="5094" t="8996" r="5918" b="5675"/>
          <a:stretch>
            <a:fillRect/>
          </a:stretch>
        </p:blipFill>
        <p:spPr>
          <a:xfrm>
            <a:off x="749820" y="2099275"/>
            <a:ext cx="10692358" cy="2116873"/>
          </a:xfrm>
          <a:prstGeom prst="rect">
            <a:avLst/>
          </a:prstGeom>
        </p:spPr>
      </p:pic>
      <p:sp>
        <p:nvSpPr>
          <p:cNvPr id="8" name="Metin kutusu 7">
            <a:extLst>
              <a:ext uri="{FF2B5EF4-FFF2-40B4-BE49-F238E27FC236}">
                <a16:creationId xmlns:a16="http://schemas.microsoft.com/office/drawing/2014/main" id="{4A994F26-A279-F737-2E36-069378E486DE}"/>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Temel: Topraklama Sistemleri </a:t>
            </a:r>
          </a:p>
        </p:txBody>
      </p:sp>
      <p:sp>
        <p:nvSpPr>
          <p:cNvPr id="9" name="Metin kutusu 8">
            <a:extLst>
              <a:ext uri="{FF2B5EF4-FFF2-40B4-BE49-F238E27FC236}">
                <a16:creationId xmlns:a16="http://schemas.microsoft.com/office/drawing/2014/main" id="{FD441F96-E3D6-981E-8F01-BA1D370586B1}"/>
              </a:ext>
            </a:extLst>
          </p:cNvPr>
          <p:cNvSpPr txBox="1"/>
          <p:nvPr/>
        </p:nvSpPr>
        <p:spPr>
          <a:xfrm>
            <a:off x="1222188" y="1287201"/>
            <a:ext cx="9760535" cy="646331"/>
          </a:xfrm>
          <a:prstGeom prst="rect">
            <a:avLst/>
          </a:prstGeom>
          <a:noFill/>
        </p:spPr>
        <p:txBody>
          <a:bodyPr wrap="square" rtlCol="0">
            <a:spAutoFit/>
          </a:bodyPr>
          <a:lstStyle/>
          <a:p>
            <a:r>
              <a:rPr lang="tr-TR" dirty="0">
                <a:latin typeface="Sans Serif"/>
              </a:rPr>
              <a:t>Topraklama, bir yalıtım hatası durumunda hata akımını güvenli bir yoldan toprağa aktararak, insanların tehlikeli dokunma gerilimlerine maruz kalmasını önleyen en temel savunma hattıdır.</a:t>
            </a:r>
          </a:p>
        </p:txBody>
      </p:sp>
      <p:sp>
        <p:nvSpPr>
          <p:cNvPr id="10" name="Metin kutusu 9">
            <a:extLst>
              <a:ext uri="{FF2B5EF4-FFF2-40B4-BE49-F238E27FC236}">
                <a16:creationId xmlns:a16="http://schemas.microsoft.com/office/drawing/2014/main" id="{F770D4E7-A763-BF48-25E1-62CC865C81FA}"/>
              </a:ext>
            </a:extLst>
          </p:cNvPr>
          <p:cNvSpPr txBox="1"/>
          <p:nvPr/>
        </p:nvSpPr>
        <p:spPr>
          <a:xfrm>
            <a:off x="600636" y="3955555"/>
            <a:ext cx="3403328" cy="158974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rtl="0"/>
            <a:r>
              <a:rPr lang="tr-TR" b="1" dirty="0">
                <a:solidFill>
                  <a:schemeClr val="accent1"/>
                </a:solidFill>
                <a:latin typeface="Sans Serif"/>
              </a:rPr>
              <a:t>Koruma Topraklaması</a:t>
            </a:r>
          </a:p>
          <a:p>
            <a:pPr rtl="0"/>
            <a:r>
              <a:rPr lang="tr-TR" sz="1600" dirty="0">
                <a:latin typeface="Sans Serif"/>
              </a:rPr>
              <a:t>​</a:t>
            </a:r>
            <a:r>
              <a:rPr lang="tr-TR" sz="1600" b="1" dirty="0">
                <a:latin typeface="Sans Serif"/>
              </a:rPr>
              <a:t>Amaç:</a:t>
            </a:r>
            <a:r>
              <a:rPr lang="tr-TR" sz="1600" dirty="0">
                <a:latin typeface="Sans Serif"/>
              </a:rPr>
              <a:t> İnsanları tehlikeli dokunma geriliminden korur.</a:t>
            </a:r>
          </a:p>
          <a:p>
            <a:pPr rtl="0"/>
            <a:r>
              <a:rPr lang="tr-TR" sz="1600" dirty="0">
                <a:latin typeface="Sans Serif"/>
              </a:rPr>
              <a:t>​</a:t>
            </a:r>
            <a:r>
              <a:rPr lang="tr-TR" sz="1600" b="1" dirty="0">
                <a:latin typeface="Sans Serif"/>
              </a:rPr>
              <a:t>Uygulama:</a:t>
            </a:r>
            <a:r>
              <a:rPr lang="tr-TR" sz="1600" dirty="0">
                <a:latin typeface="Sans Serif"/>
              </a:rPr>
              <a:t> Makine gövdeleri, pano kapakları gibi normalde gerilim altında olmayan metal kısımlar.</a:t>
            </a:r>
          </a:p>
        </p:txBody>
      </p:sp>
      <p:sp>
        <p:nvSpPr>
          <p:cNvPr id="11" name="Metin kutusu 10">
            <a:extLst>
              <a:ext uri="{FF2B5EF4-FFF2-40B4-BE49-F238E27FC236}">
                <a16:creationId xmlns:a16="http://schemas.microsoft.com/office/drawing/2014/main" id="{2FB1DFA9-50D1-9095-C260-CAF9F50F395D}"/>
              </a:ext>
            </a:extLst>
          </p:cNvPr>
          <p:cNvSpPr txBox="1"/>
          <p:nvPr/>
        </p:nvSpPr>
        <p:spPr>
          <a:xfrm>
            <a:off x="4357809" y="4057925"/>
            <a:ext cx="3577398" cy="13849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rtl="0"/>
            <a:r>
              <a:rPr lang="tr-TR" b="1" dirty="0">
                <a:solidFill>
                  <a:schemeClr val="accent1"/>
                </a:solidFill>
                <a:latin typeface="Sans Serif"/>
              </a:rPr>
              <a:t>İşletme Topraklaması</a:t>
            </a:r>
          </a:p>
          <a:p>
            <a:pPr rtl="0"/>
            <a:r>
              <a:rPr lang="tr-TR" dirty="0">
                <a:latin typeface="Sans Serif"/>
              </a:rPr>
              <a:t>​</a:t>
            </a:r>
            <a:r>
              <a:rPr lang="tr-TR" sz="1600" b="1" dirty="0">
                <a:latin typeface="Sans Serif"/>
              </a:rPr>
              <a:t>Amaç:</a:t>
            </a:r>
            <a:r>
              <a:rPr lang="tr-TR" sz="1600" dirty="0">
                <a:latin typeface="Sans Serif"/>
              </a:rPr>
              <a:t> Sistemin düzgün çalışmasını ve gerilim dengesini sağlar.</a:t>
            </a:r>
          </a:p>
          <a:p>
            <a:pPr rtl="0"/>
            <a:r>
              <a:rPr lang="tr-TR" sz="1600" dirty="0">
                <a:latin typeface="Sans Serif"/>
              </a:rPr>
              <a:t>​</a:t>
            </a:r>
            <a:r>
              <a:rPr lang="tr-TR" sz="1600" b="1" dirty="0">
                <a:latin typeface="Sans Serif"/>
              </a:rPr>
              <a:t>Uygulama:</a:t>
            </a:r>
            <a:r>
              <a:rPr lang="tr-TR" sz="1600" dirty="0">
                <a:latin typeface="Sans Serif"/>
              </a:rPr>
              <a:t> Trafo yıldız noktası veya nötr hattı.</a:t>
            </a:r>
          </a:p>
        </p:txBody>
      </p:sp>
      <p:sp>
        <p:nvSpPr>
          <p:cNvPr id="12" name="Metin kutusu 11">
            <a:extLst>
              <a:ext uri="{FF2B5EF4-FFF2-40B4-BE49-F238E27FC236}">
                <a16:creationId xmlns:a16="http://schemas.microsoft.com/office/drawing/2014/main" id="{E5415EF7-1B0E-068A-D544-6C01537AC4B3}"/>
              </a:ext>
            </a:extLst>
          </p:cNvPr>
          <p:cNvSpPr txBox="1"/>
          <p:nvPr/>
        </p:nvSpPr>
        <p:spPr>
          <a:xfrm>
            <a:off x="8289052" y="4057926"/>
            <a:ext cx="3302310" cy="13849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nchor="ctr">
            <a:spAutoFit/>
          </a:bodyPr>
          <a:lstStyle/>
          <a:p>
            <a:pPr rtl="0"/>
            <a:r>
              <a:rPr lang="tr-TR" b="1" dirty="0">
                <a:solidFill>
                  <a:schemeClr val="accent1"/>
                </a:solidFill>
                <a:latin typeface="Sans Serif"/>
              </a:rPr>
              <a:t>Fonksiyon Topraklaması</a:t>
            </a:r>
          </a:p>
          <a:p>
            <a:pPr rtl="0"/>
            <a:r>
              <a:rPr lang="tr-TR" dirty="0">
                <a:latin typeface="Sans Serif"/>
              </a:rPr>
              <a:t>​</a:t>
            </a:r>
            <a:r>
              <a:rPr lang="tr-TR" sz="1600" b="1" dirty="0">
                <a:latin typeface="Sans Serif"/>
              </a:rPr>
              <a:t>Amaç:</a:t>
            </a:r>
            <a:r>
              <a:rPr lang="tr-TR" sz="1600" dirty="0">
                <a:latin typeface="Sans Serif"/>
              </a:rPr>
              <a:t> Cihazın beklenen görevini yerine getirmesini sağlar.</a:t>
            </a:r>
          </a:p>
          <a:p>
            <a:pPr rtl="0"/>
            <a:r>
              <a:rPr lang="tr-TR" sz="1600" dirty="0">
                <a:latin typeface="Sans Serif"/>
              </a:rPr>
              <a:t>​</a:t>
            </a:r>
            <a:r>
              <a:rPr lang="tr-TR" sz="1600" b="1" dirty="0">
                <a:latin typeface="Sans Serif"/>
              </a:rPr>
              <a:t>Uygulama:</a:t>
            </a:r>
            <a:r>
              <a:rPr lang="tr-TR" sz="1600" dirty="0">
                <a:latin typeface="Sans Serif"/>
              </a:rPr>
              <a:t> Paratoner sistemleri, iletişim hatları.</a:t>
            </a:r>
          </a:p>
        </p:txBody>
      </p:sp>
      <p:sp>
        <p:nvSpPr>
          <p:cNvPr id="13" name="Metin kutusu 12">
            <a:extLst>
              <a:ext uri="{FF2B5EF4-FFF2-40B4-BE49-F238E27FC236}">
                <a16:creationId xmlns:a16="http://schemas.microsoft.com/office/drawing/2014/main" id="{060F5150-495F-7E8F-31B4-E8424ABD055A}"/>
              </a:ext>
            </a:extLst>
          </p:cNvPr>
          <p:cNvSpPr txBox="1"/>
          <p:nvPr/>
        </p:nvSpPr>
        <p:spPr>
          <a:xfrm>
            <a:off x="930388" y="5882411"/>
            <a:ext cx="10331221" cy="584775"/>
          </a:xfrm>
          <a:prstGeom prst="rect">
            <a:avLst/>
          </a:prstGeom>
          <a:solidFill>
            <a:schemeClr val="bg1">
              <a:lumMod val="90000"/>
            </a:schemeClr>
          </a:solidFill>
        </p:spPr>
        <p:txBody>
          <a:bodyPr wrap="square" rtlCol="0" anchor="ctr">
            <a:spAutoFit/>
          </a:bodyPr>
          <a:lstStyle/>
          <a:p>
            <a:pPr algn="ctr"/>
            <a:r>
              <a:rPr lang="tr-TR" sz="1600" dirty="0">
                <a:latin typeface="Sans Serif"/>
              </a:rPr>
              <a:t>Bilgi Notu: Hedef topraklama direnci: İşletme için &lt; 2 </a:t>
            </a:r>
            <a:r>
              <a:rPr lang="tr-TR" sz="1600" dirty="0" err="1">
                <a:latin typeface="Sans Serif"/>
              </a:rPr>
              <a:t>Ohm</a:t>
            </a:r>
            <a:r>
              <a:rPr lang="tr-TR" sz="1600" dirty="0">
                <a:latin typeface="Sans Serif"/>
              </a:rPr>
              <a:t>, Koruma için &lt; 1 </a:t>
            </a:r>
            <a:r>
              <a:rPr lang="tr-TR" sz="1600" dirty="0" err="1">
                <a:latin typeface="Sans Serif"/>
              </a:rPr>
              <a:t>Ohm</a:t>
            </a:r>
            <a:r>
              <a:rPr lang="tr-TR" sz="1600" dirty="0">
                <a:latin typeface="Sans Serif"/>
              </a:rPr>
              <a:t>. Düşük direnç, hata akımının insan üzerinden değil, topraklama hattı üzerinden güvenle akmasını sağlar.</a:t>
            </a:r>
          </a:p>
        </p:txBody>
      </p:sp>
    </p:spTree>
    <p:extLst>
      <p:ext uri="{BB962C8B-B14F-4D97-AF65-F5344CB8AC3E}">
        <p14:creationId xmlns:p14="http://schemas.microsoft.com/office/powerpoint/2010/main" val="217032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6BAD059-8B8C-8976-21DD-C5B7D76EF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1275"/>
            <a:ext cx="12192000" cy="4940654"/>
          </a:xfrm>
          <a:prstGeom prst="rect">
            <a:avLst/>
          </a:prstGeom>
        </p:spPr>
      </p:pic>
      <p:sp>
        <p:nvSpPr>
          <p:cNvPr id="5" name="Metin kutusu 4">
            <a:extLst>
              <a:ext uri="{FF2B5EF4-FFF2-40B4-BE49-F238E27FC236}">
                <a16:creationId xmlns:a16="http://schemas.microsoft.com/office/drawing/2014/main" id="{9F0D16D8-5E1D-B984-0E4E-70BB3A02A482}"/>
              </a:ext>
            </a:extLst>
          </p:cNvPr>
          <p:cNvSpPr txBox="1"/>
          <p:nvPr/>
        </p:nvSpPr>
        <p:spPr>
          <a:xfrm>
            <a:off x="236070" y="1121458"/>
            <a:ext cx="11719859" cy="369332"/>
          </a:xfrm>
          <a:prstGeom prst="rect">
            <a:avLst/>
          </a:prstGeom>
          <a:noFill/>
        </p:spPr>
        <p:txBody>
          <a:bodyPr wrap="square" rtlCol="0" anchor="ctr">
            <a:spAutoFit/>
          </a:bodyPr>
          <a:lstStyle/>
          <a:p>
            <a:pPr algn="ctr"/>
            <a:r>
              <a:rPr lang="tr-TR" dirty="0">
                <a:latin typeface="Sans Serif"/>
              </a:rPr>
              <a:t>Topraklama konfigürasyonu, koruma cihazlarının seçimini ve sistemin hata anındaki davranışını doğrudan belirler.</a:t>
            </a:r>
          </a:p>
        </p:txBody>
      </p:sp>
      <p:sp>
        <p:nvSpPr>
          <p:cNvPr id="7" name="Metin kutusu 6">
            <a:extLst>
              <a:ext uri="{FF2B5EF4-FFF2-40B4-BE49-F238E27FC236}">
                <a16:creationId xmlns:a16="http://schemas.microsoft.com/office/drawing/2014/main" id="{A02C6A6E-B06E-C250-7901-087159E7A2EE}"/>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Şebeke Mimarileri Karşılaştırması</a:t>
            </a:r>
            <a:endParaRPr lang="tr-TR" sz="3600" dirty="0">
              <a:latin typeface="Sans Serif"/>
            </a:endParaRPr>
          </a:p>
        </p:txBody>
      </p:sp>
    </p:spTree>
    <p:extLst>
      <p:ext uri="{BB962C8B-B14F-4D97-AF65-F5344CB8AC3E}">
        <p14:creationId xmlns:p14="http://schemas.microsoft.com/office/powerpoint/2010/main" val="1637946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7C404678-020F-CFCB-59C3-47F790EED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240" y="2008545"/>
            <a:ext cx="9441520" cy="3633244"/>
          </a:xfrm>
          <a:prstGeom prst="rect">
            <a:avLst/>
          </a:prstGeom>
        </p:spPr>
      </p:pic>
      <p:sp>
        <p:nvSpPr>
          <p:cNvPr id="5" name="Metin kutusu 4">
            <a:extLst>
              <a:ext uri="{FF2B5EF4-FFF2-40B4-BE49-F238E27FC236}">
                <a16:creationId xmlns:a16="http://schemas.microsoft.com/office/drawing/2014/main" id="{1CF99244-4CBC-77FF-5156-1CC60C68BE0C}"/>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Pano İçi Güvenli Topraklama</a:t>
            </a:r>
            <a:endParaRPr lang="tr-TR" sz="3600" dirty="0">
              <a:latin typeface="Sans Serif"/>
            </a:endParaRPr>
          </a:p>
        </p:txBody>
      </p:sp>
      <p:sp>
        <p:nvSpPr>
          <p:cNvPr id="7" name="Metin kutusu 6">
            <a:extLst>
              <a:ext uri="{FF2B5EF4-FFF2-40B4-BE49-F238E27FC236}">
                <a16:creationId xmlns:a16="http://schemas.microsoft.com/office/drawing/2014/main" id="{0DBE41B7-33F6-E198-90D8-3A7C0F64CD58}"/>
              </a:ext>
            </a:extLst>
          </p:cNvPr>
          <p:cNvSpPr txBox="1"/>
          <p:nvPr/>
        </p:nvSpPr>
        <p:spPr>
          <a:xfrm>
            <a:off x="1298713" y="1250738"/>
            <a:ext cx="9594572" cy="646331"/>
          </a:xfrm>
          <a:prstGeom prst="rect">
            <a:avLst/>
          </a:prstGeom>
          <a:noFill/>
        </p:spPr>
        <p:txBody>
          <a:bodyPr wrap="square" rtlCol="0">
            <a:spAutoFit/>
          </a:bodyPr>
          <a:lstStyle/>
          <a:p>
            <a:r>
              <a:rPr lang="tr-TR" dirty="0">
                <a:latin typeface="Sans Serif"/>
              </a:rPr>
              <a:t>Topraklama sisteminin en zayıf halkası, bağlantı noktalarıdır. Pano içinde galvanik sürekliliğin sağlanması, bir arıza anında panonun kendisinin bir tehlikeye dönüşmesini engeller.</a:t>
            </a:r>
          </a:p>
        </p:txBody>
      </p:sp>
      <p:sp>
        <p:nvSpPr>
          <p:cNvPr id="8" name="Metin kutusu 7">
            <a:extLst>
              <a:ext uri="{FF2B5EF4-FFF2-40B4-BE49-F238E27FC236}">
                <a16:creationId xmlns:a16="http://schemas.microsoft.com/office/drawing/2014/main" id="{49A2F217-948A-040C-50F1-307D1057F27C}"/>
              </a:ext>
            </a:extLst>
          </p:cNvPr>
          <p:cNvSpPr txBox="1"/>
          <p:nvPr/>
        </p:nvSpPr>
        <p:spPr>
          <a:xfrm>
            <a:off x="747058" y="4512235"/>
            <a:ext cx="2940423" cy="1600438"/>
          </a:xfrm>
          <a:prstGeom prst="rect">
            <a:avLst/>
          </a:prstGeom>
          <a:noFill/>
        </p:spPr>
        <p:txBody>
          <a:bodyPr wrap="square" rtlCol="0">
            <a:spAutoFit/>
          </a:bodyPr>
          <a:lstStyle/>
          <a:p>
            <a:pPr rtl="0"/>
            <a:r>
              <a:rPr lang="tr-TR" b="1" dirty="0">
                <a:solidFill>
                  <a:schemeClr val="tx2">
                    <a:lumMod val="75000"/>
                    <a:lumOff val="25000"/>
                  </a:schemeClr>
                </a:solidFill>
                <a:latin typeface="Sans Serif"/>
              </a:rPr>
              <a:t>Kapak ve Gövde Bağlantısı</a:t>
            </a:r>
          </a:p>
          <a:p>
            <a:pPr rtl="0"/>
            <a:endParaRPr lang="tr-TR" sz="800" b="1" dirty="0">
              <a:solidFill>
                <a:schemeClr val="tx2">
                  <a:lumMod val="75000"/>
                  <a:lumOff val="25000"/>
                </a:schemeClr>
              </a:solidFill>
              <a:latin typeface="Sans Serif"/>
            </a:endParaRPr>
          </a:p>
          <a:p>
            <a:pPr rtl="0"/>
            <a:r>
              <a:rPr lang="tr-TR" dirty="0">
                <a:latin typeface="Sans Serif"/>
              </a:rPr>
              <a:t>​Esnek örgülü iletkenler kullanılmalı, menteşelere güvenilmemelidir.</a:t>
            </a:r>
          </a:p>
        </p:txBody>
      </p:sp>
      <p:sp>
        <p:nvSpPr>
          <p:cNvPr id="9" name="Metin kutusu 8">
            <a:extLst>
              <a:ext uri="{FF2B5EF4-FFF2-40B4-BE49-F238E27FC236}">
                <a16:creationId xmlns:a16="http://schemas.microsoft.com/office/drawing/2014/main" id="{C0F4BEC6-F4E0-21CE-9259-1084AE3E81BB}"/>
              </a:ext>
            </a:extLst>
          </p:cNvPr>
          <p:cNvSpPr txBox="1"/>
          <p:nvPr/>
        </p:nvSpPr>
        <p:spPr>
          <a:xfrm>
            <a:off x="4756812" y="5118569"/>
            <a:ext cx="2686975" cy="1046440"/>
          </a:xfrm>
          <a:prstGeom prst="rect">
            <a:avLst/>
          </a:prstGeom>
          <a:noFill/>
        </p:spPr>
        <p:txBody>
          <a:bodyPr wrap="square" rtlCol="0">
            <a:spAutoFit/>
          </a:bodyPr>
          <a:lstStyle/>
          <a:p>
            <a:pPr rtl="0"/>
            <a:r>
              <a:rPr lang="tr-TR" b="1" dirty="0">
                <a:solidFill>
                  <a:schemeClr val="tx2">
                    <a:lumMod val="75000"/>
                    <a:lumOff val="25000"/>
                  </a:schemeClr>
                </a:solidFill>
                <a:latin typeface="Sans Serif"/>
              </a:rPr>
              <a:t>​Ayrı Bağlantı İlkesi</a:t>
            </a:r>
          </a:p>
          <a:p>
            <a:pPr rtl="0"/>
            <a:endParaRPr lang="tr-TR" sz="800" b="1" dirty="0">
              <a:latin typeface="Sans Serif"/>
            </a:endParaRPr>
          </a:p>
          <a:p>
            <a:pPr rtl="0"/>
            <a:r>
              <a:rPr lang="tr-TR" dirty="0">
                <a:latin typeface="Sans Serif"/>
              </a:rPr>
              <a:t>​Her cihaz </a:t>
            </a:r>
            <a:r>
              <a:rPr lang="tr-TR" dirty="0" err="1">
                <a:latin typeface="Sans Serif"/>
              </a:rPr>
              <a:t>baraya</a:t>
            </a:r>
            <a:r>
              <a:rPr lang="tr-TR" dirty="0">
                <a:latin typeface="Sans Serif"/>
              </a:rPr>
              <a:t> kendi iletkeniyle bağlanmalıdır.</a:t>
            </a:r>
          </a:p>
        </p:txBody>
      </p:sp>
      <p:sp>
        <p:nvSpPr>
          <p:cNvPr id="10" name="Metin kutusu 9">
            <a:extLst>
              <a:ext uri="{FF2B5EF4-FFF2-40B4-BE49-F238E27FC236}">
                <a16:creationId xmlns:a16="http://schemas.microsoft.com/office/drawing/2014/main" id="{2ED42D86-73A3-2CB0-D2EB-101A4835DC2F}"/>
              </a:ext>
            </a:extLst>
          </p:cNvPr>
          <p:cNvSpPr txBox="1"/>
          <p:nvPr/>
        </p:nvSpPr>
        <p:spPr>
          <a:xfrm>
            <a:off x="8504519" y="4483226"/>
            <a:ext cx="2678374" cy="1046440"/>
          </a:xfrm>
          <a:prstGeom prst="rect">
            <a:avLst/>
          </a:prstGeom>
          <a:noFill/>
        </p:spPr>
        <p:txBody>
          <a:bodyPr wrap="square" rtlCol="0">
            <a:spAutoFit/>
          </a:bodyPr>
          <a:lstStyle/>
          <a:p>
            <a:pPr rtl="0"/>
            <a:r>
              <a:rPr lang="tr-TR" b="1" dirty="0">
                <a:solidFill>
                  <a:schemeClr val="tx2">
                    <a:lumMod val="90000"/>
                    <a:lumOff val="10000"/>
                  </a:schemeClr>
                </a:solidFill>
                <a:latin typeface="Sans Serif"/>
              </a:rPr>
              <a:t>Seri Bağlantı Yasaktır</a:t>
            </a:r>
          </a:p>
          <a:p>
            <a:pPr rtl="0"/>
            <a:endParaRPr lang="tr-TR" sz="800" b="1" dirty="0">
              <a:latin typeface="Sans Serif"/>
            </a:endParaRPr>
          </a:p>
          <a:p>
            <a:pPr rtl="0"/>
            <a:r>
              <a:rPr lang="tr-TR" dirty="0">
                <a:latin typeface="Sans Serif"/>
              </a:rPr>
              <a:t>​Bir kopukluk tüm sistemi korumasız bırakır.</a:t>
            </a:r>
          </a:p>
        </p:txBody>
      </p:sp>
      <p:sp>
        <p:nvSpPr>
          <p:cNvPr id="12" name="Metin kutusu 11">
            <a:extLst>
              <a:ext uri="{FF2B5EF4-FFF2-40B4-BE49-F238E27FC236}">
                <a16:creationId xmlns:a16="http://schemas.microsoft.com/office/drawing/2014/main" id="{F9372F7C-04F8-1781-1B48-FAC4C7221B86}"/>
              </a:ext>
            </a:extLst>
          </p:cNvPr>
          <p:cNvSpPr txBox="1"/>
          <p:nvPr/>
        </p:nvSpPr>
        <p:spPr>
          <a:xfrm>
            <a:off x="2062208" y="6288120"/>
            <a:ext cx="8210506" cy="338554"/>
          </a:xfrm>
          <a:prstGeom prst="rect">
            <a:avLst/>
          </a:prstGeom>
          <a:noFill/>
        </p:spPr>
        <p:txBody>
          <a:bodyPr wrap="square" rtlCol="0">
            <a:spAutoFit/>
          </a:bodyPr>
          <a:lstStyle/>
          <a:p>
            <a:pPr algn="ctr"/>
            <a:r>
              <a:rPr lang="tr-TR" sz="1600" b="1" dirty="0">
                <a:latin typeface="Sans Serif"/>
              </a:rPr>
              <a:t>Bilgi Notu:</a:t>
            </a:r>
            <a:r>
              <a:rPr lang="tr-TR" sz="1600" dirty="0">
                <a:latin typeface="Sans Serif"/>
              </a:rPr>
              <a:t> Nihai amaç, dokunma gerilimini (U_L) 50V AC’nin altında tutmaktır.</a:t>
            </a:r>
          </a:p>
        </p:txBody>
      </p:sp>
    </p:spTree>
    <p:extLst>
      <p:ext uri="{BB962C8B-B14F-4D97-AF65-F5344CB8AC3E}">
        <p14:creationId xmlns:p14="http://schemas.microsoft.com/office/powerpoint/2010/main" val="4021654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6D56453C-62DC-D274-79E7-C875EC4575B9}"/>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Gözcü: Kaçak Akım Koruma Röleleri</a:t>
            </a:r>
          </a:p>
        </p:txBody>
      </p:sp>
      <p:sp>
        <p:nvSpPr>
          <p:cNvPr id="7" name="Metin kutusu 6">
            <a:extLst>
              <a:ext uri="{FF2B5EF4-FFF2-40B4-BE49-F238E27FC236}">
                <a16:creationId xmlns:a16="http://schemas.microsoft.com/office/drawing/2014/main" id="{476707CD-CC15-90D3-6271-749974E215CE}"/>
              </a:ext>
            </a:extLst>
          </p:cNvPr>
          <p:cNvSpPr txBox="1"/>
          <p:nvPr/>
        </p:nvSpPr>
        <p:spPr>
          <a:xfrm>
            <a:off x="1222188" y="1262635"/>
            <a:ext cx="9747624" cy="923330"/>
          </a:xfrm>
          <a:prstGeom prst="rect">
            <a:avLst/>
          </a:prstGeom>
          <a:noFill/>
        </p:spPr>
        <p:txBody>
          <a:bodyPr wrap="square" rtlCol="0" anchor="ctr">
            <a:spAutoFit/>
          </a:bodyPr>
          <a:lstStyle/>
          <a:p>
            <a:pPr algn="ctr"/>
            <a:r>
              <a:rPr lang="tr-TR" dirty="0">
                <a:latin typeface="Sans Serif"/>
              </a:rPr>
              <a:t>Kaçak akım rölesi, fazdan giden akım ile nötrden dönen akım arasındaki farkı ölçen hassas bir güvenlik cihazıdır. Bir insan vücudu üzerinden toprağa akım sızdığında oluşan bu dengesizlik, devreyi milisaniyeler içinde keserek hayat kurtarır.</a:t>
            </a:r>
          </a:p>
        </p:txBody>
      </p:sp>
      <p:pic>
        <p:nvPicPr>
          <p:cNvPr id="8" name="Resim 7">
            <a:extLst>
              <a:ext uri="{FF2B5EF4-FFF2-40B4-BE49-F238E27FC236}">
                <a16:creationId xmlns:a16="http://schemas.microsoft.com/office/drawing/2014/main" id="{73203BB7-A0DF-2B02-474C-6C394CB493A6}"/>
              </a:ext>
            </a:extLst>
          </p:cNvPr>
          <p:cNvPicPr>
            <a:picLocks noChangeAspect="1"/>
          </p:cNvPicPr>
          <p:nvPr/>
        </p:nvPicPr>
        <p:blipFill>
          <a:blip r:embed="rId2"/>
          <a:srcRect l="548" r="548"/>
          <a:stretch/>
        </p:blipFill>
        <p:spPr>
          <a:xfrm>
            <a:off x="1580622" y="2642847"/>
            <a:ext cx="9030756" cy="3627681"/>
          </a:xfrm>
          <a:prstGeom prst="rect">
            <a:avLst/>
          </a:prstGeom>
        </p:spPr>
      </p:pic>
      <p:sp>
        <p:nvSpPr>
          <p:cNvPr id="9" name="Metin kutusu 8">
            <a:extLst>
              <a:ext uri="{FF2B5EF4-FFF2-40B4-BE49-F238E27FC236}">
                <a16:creationId xmlns:a16="http://schemas.microsoft.com/office/drawing/2014/main" id="{B76625BD-BDA2-3205-C6E8-7811084B384F}"/>
              </a:ext>
            </a:extLst>
          </p:cNvPr>
          <p:cNvSpPr txBox="1"/>
          <p:nvPr/>
        </p:nvSpPr>
        <p:spPr>
          <a:xfrm>
            <a:off x="1830464" y="2484994"/>
            <a:ext cx="2040329" cy="369332"/>
          </a:xfrm>
          <a:prstGeom prst="rect">
            <a:avLst/>
          </a:prstGeom>
          <a:noFill/>
        </p:spPr>
        <p:txBody>
          <a:bodyPr wrap="square" rtlCol="0">
            <a:spAutoFit/>
          </a:bodyPr>
          <a:lstStyle/>
          <a:p>
            <a:pPr algn="l"/>
            <a:r>
              <a:rPr lang="tr-TR" dirty="0"/>
              <a:t>NORMAL DURUM</a:t>
            </a:r>
          </a:p>
        </p:txBody>
      </p:sp>
      <p:sp>
        <p:nvSpPr>
          <p:cNvPr id="10" name="Metin kutusu 9">
            <a:extLst>
              <a:ext uri="{FF2B5EF4-FFF2-40B4-BE49-F238E27FC236}">
                <a16:creationId xmlns:a16="http://schemas.microsoft.com/office/drawing/2014/main" id="{63601CC4-3974-E2AB-9EB9-56D6B1846832}"/>
              </a:ext>
            </a:extLst>
          </p:cNvPr>
          <p:cNvSpPr txBox="1"/>
          <p:nvPr/>
        </p:nvSpPr>
        <p:spPr>
          <a:xfrm>
            <a:off x="6096000" y="2484994"/>
            <a:ext cx="1828800" cy="369332"/>
          </a:xfrm>
          <a:prstGeom prst="rect">
            <a:avLst/>
          </a:prstGeom>
          <a:noFill/>
        </p:spPr>
        <p:txBody>
          <a:bodyPr wrap="square" rtlCol="0">
            <a:spAutoFit/>
          </a:bodyPr>
          <a:lstStyle/>
          <a:p>
            <a:pPr algn="l"/>
            <a:r>
              <a:rPr lang="tr-TR" dirty="0"/>
              <a:t>HATA DURUMU</a:t>
            </a:r>
          </a:p>
        </p:txBody>
      </p:sp>
      <p:sp>
        <p:nvSpPr>
          <p:cNvPr id="13" name="Metin kutusu 12">
            <a:extLst>
              <a:ext uri="{FF2B5EF4-FFF2-40B4-BE49-F238E27FC236}">
                <a16:creationId xmlns:a16="http://schemas.microsoft.com/office/drawing/2014/main" id="{B9DC9344-2A01-C53D-6D70-D486325925F6}"/>
              </a:ext>
            </a:extLst>
          </p:cNvPr>
          <p:cNvSpPr txBox="1"/>
          <p:nvPr/>
        </p:nvSpPr>
        <p:spPr>
          <a:xfrm>
            <a:off x="1994181" y="6059049"/>
            <a:ext cx="3753224" cy="338554"/>
          </a:xfrm>
          <a:prstGeom prst="rect">
            <a:avLst/>
          </a:prstGeom>
          <a:noFill/>
        </p:spPr>
        <p:txBody>
          <a:bodyPr wrap="square" rtlCol="0" anchor="ctr">
            <a:spAutoFit/>
          </a:bodyPr>
          <a:lstStyle/>
          <a:p>
            <a:pPr algn="ctr"/>
            <a:r>
              <a:rPr lang="tr-TR" sz="1600" dirty="0">
                <a:latin typeface="Sans Serif"/>
              </a:rPr>
              <a:t>Devre kapalı kalır (akış devam eder).</a:t>
            </a:r>
          </a:p>
        </p:txBody>
      </p:sp>
      <p:sp>
        <p:nvSpPr>
          <p:cNvPr id="14" name="Metin kutusu 13">
            <a:extLst>
              <a:ext uri="{FF2B5EF4-FFF2-40B4-BE49-F238E27FC236}">
                <a16:creationId xmlns:a16="http://schemas.microsoft.com/office/drawing/2014/main" id="{7CF22BD8-C6E5-910A-69CE-6AF96A1E1603}"/>
              </a:ext>
            </a:extLst>
          </p:cNvPr>
          <p:cNvSpPr txBox="1"/>
          <p:nvPr/>
        </p:nvSpPr>
        <p:spPr>
          <a:xfrm>
            <a:off x="6095999" y="6043660"/>
            <a:ext cx="5347855" cy="338554"/>
          </a:xfrm>
          <a:prstGeom prst="rect">
            <a:avLst/>
          </a:prstGeom>
          <a:noFill/>
        </p:spPr>
        <p:txBody>
          <a:bodyPr wrap="square" rtlCol="0">
            <a:spAutoFit/>
          </a:bodyPr>
          <a:lstStyle/>
          <a:p>
            <a:r>
              <a:rPr lang="tr-TR" sz="1600" dirty="0">
                <a:latin typeface="Sans Serif"/>
              </a:rPr>
              <a:t>​Röle bu dengesizliği algılar ve devreyi anında açar.</a:t>
            </a:r>
          </a:p>
        </p:txBody>
      </p:sp>
    </p:spTree>
    <p:extLst>
      <p:ext uri="{BB962C8B-B14F-4D97-AF65-F5344CB8AC3E}">
        <p14:creationId xmlns:p14="http://schemas.microsoft.com/office/powerpoint/2010/main" val="2229065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2DD2FF2-6E2B-0F3C-8BC1-14983398D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98" y="2257675"/>
            <a:ext cx="8128000" cy="2834072"/>
          </a:xfrm>
          <a:prstGeom prst="rect">
            <a:avLst/>
          </a:prstGeom>
        </p:spPr>
      </p:pic>
      <p:sp>
        <p:nvSpPr>
          <p:cNvPr id="6" name="Metin kutusu 5">
            <a:extLst>
              <a:ext uri="{FF2B5EF4-FFF2-40B4-BE49-F238E27FC236}">
                <a16:creationId xmlns:a16="http://schemas.microsoft.com/office/drawing/2014/main" id="{E7BFDC47-8620-33ED-A00E-7054B78BEF7A}"/>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RCD: Hayat vs. Yangın Koruması</a:t>
            </a:r>
            <a:endParaRPr lang="tr-TR" sz="3600" dirty="0">
              <a:latin typeface="Sans Serif"/>
            </a:endParaRPr>
          </a:p>
        </p:txBody>
      </p:sp>
      <p:sp>
        <p:nvSpPr>
          <p:cNvPr id="7" name="Metin kutusu 6">
            <a:extLst>
              <a:ext uri="{FF2B5EF4-FFF2-40B4-BE49-F238E27FC236}">
                <a16:creationId xmlns:a16="http://schemas.microsoft.com/office/drawing/2014/main" id="{18654B43-C578-05A5-A42E-3AAD5430A8EE}"/>
              </a:ext>
            </a:extLst>
          </p:cNvPr>
          <p:cNvSpPr txBox="1"/>
          <p:nvPr/>
        </p:nvSpPr>
        <p:spPr>
          <a:xfrm>
            <a:off x="1433043" y="1243546"/>
            <a:ext cx="9325910" cy="646331"/>
          </a:xfrm>
          <a:prstGeom prst="rect">
            <a:avLst/>
          </a:prstGeom>
          <a:noFill/>
        </p:spPr>
        <p:txBody>
          <a:bodyPr wrap="square" rtlCol="0" anchor="ctr">
            <a:spAutoFit/>
          </a:bodyPr>
          <a:lstStyle/>
          <a:p>
            <a:pPr algn="ctr"/>
            <a:r>
              <a:rPr lang="tr-TR" b="1" dirty="0">
                <a:latin typeface="Sans Serif"/>
              </a:rPr>
              <a:t>RCD’ler, korudukları unsurun türüne göre farklı hassasiyet seviyelerinde tasarlanır. Doğru eşik değerini seçmek korumanın etkinliği için hayati önem taşır.</a:t>
            </a:r>
          </a:p>
        </p:txBody>
      </p:sp>
      <p:sp>
        <p:nvSpPr>
          <p:cNvPr id="8" name="Metin kutusu 7">
            <a:extLst>
              <a:ext uri="{FF2B5EF4-FFF2-40B4-BE49-F238E27FC236}">
                <a16:creationId xmlns:a16="http://schemas.microsoft.com/office/drawing/2014/main" id="{ACDB7E96-587B-3084-6581-52477AF290D4}"/>
              </a:ext>
            </a:extLst>
          </p:cNvPr>
          <p:cNvSpPr txBox="1"/>
          <p:nvPr/>
        </p:nvSpPr>
        <p:spPr>
          <a:xfrm>
            <a:off x="914465" y="5459545"/>
            <a:ext cx="10363066" cy="923330"/>
          </a:xfrm>
          <a:prstGeom prst="rect">
            <a:avLst/>
          </a:prstGeom>
          <a:noFill/>
        </p:spPr>
        <p:txBody>
          <a:bodyPr wrap="square" rtlCol="0">
            <a:spAutoFit/>
          </a:bodyPr>
          <a:lstStyle/>
          <a:p>
            <a:r>
              <a:rPr lang="tr-TR" b="1" dirty="0">
                <a:latin typeface="Sans Serif"/>
              </a:rPr>
              <a:t>Sigortalar (otomatlar)</a:t>
            </a:r>
            <a:r>
              <a:rPr lang="tr-TR" dirty="0">
                <a:latin typeface="Sans Serif"/>
              </a:rPr>
              <a:t>; </a:t>
            </a:r>
            <a:r>
              <a:rPr lang="tr-TR" b="1" dirty="0">
                <a:latin typeface="Sans Serif"/>
              </a:rPr>
              <a:t>kabloları ve cihazları</a:t>
            </a:r>
            <a:r>
              <a:rPr lang="tr-TR" dirty="0">
                <a:latin typeface="Sans Serif"/>
              </a:rPr>
              <a:t> </a:t>
            </a:r>
            <a:r>
              <a:rPr lang="tr-TR" b="1" dirty="0">
                <a:latin typeface="Sans Serif"/>
              </a:rPr>
              <a:t>aşırı akıma/kısa devreye</a:t>
            </a:r>
            <a:r>
              <a:rPr lang="tr-TR" dirty="0">
                <a:latin typeface="Sans Serif"/>
              </a:rPr>
              <a:t> karşı korurken; </a:t>
            </a:r>
            <a:r>
              <a:rPr lang="tr-TR" b="1" dirty="0">
                <a:latin typeface="Sans Serif"/>
              </a:rPr>
              <a:t>RCD’ler</a:t>
            </a:r>
            <a:r>
              <a:rPr lang="tr-TR" dirty="0">
                <a:latin typeface="Sans Serif"/>
              </a:rPr>
              <a:t> </a:t>
            </a:r>
            <a:r>
              <a:rPr lang="tr-TR" b="1" dirty="0">
                <a:latin typeface="Sans Serif"/>
              </a:rPr>
              <a:t>insanı</a:t>
            </a:r>
            <a:r>
              <a:rPr lang="tr-TR" dirty="0">
                <a:latin typeface="Sans Serif"/>
              </a:rPr>
              <a:t> elektrik çarpmasına, </a:t>
            </a:r>
            <a:r>
              <a:rPr lang="tr-TR" b="1" dirty="0">
                <a:latin typeface="Sans Serif"/>
              </a:rPr>
              <a:t>binayı</a:t>
            </a:r>
            <a:r>
              <a:rPr lang="tr-TR" dirty="0">
                <a:latin typeface="Sans Serif"/>
              </a:rPr>
              <a:t> ise </a:t>
            </a:r>
            <a:r>
              <a:rPr lang="tr-TR" b="1" dirty="0">
                <a:latin typeface="Sans Serif"/>
              </a:rPr>
              <a:t>yangına</a:t>
            </a:r>
            <a:r>
              <a:rPr lang="tr-TR" dirty="0">
                <a:latin typeface="Sans Serif"/>
              </a:rPr>
              <a:t> karşı korur. Eksiksiz bir güvenlik için </a:t>
            </a:r>
            <a:r>
              <a:rPr lang="tr-TR" b="1" dirty="0">
                <a:latin typeface="Sans Serif"/>
              </a:rPr>
              <a:t>her iki koruma katmanının da</a:t>
            </a:r>
            <a:r>
              <a:rPr lang="tr-TR" dirty="0">
                <a:latin typeface="Sans Serif"/>
              </a:rPr>
              <a:t> tesisatta bulunması ve </a:t>
            </a:r>
            <a:r>
              <a:rPr lang="tr-TR" b="1" dirty="0">
                <a:latin typeface="Sans Serif"/>
              </a:rPr>
              <a:t>periyodik olarak test edilmesi</a:t>
            </a:r>
            <a:r>
              <a:rPr lang="tr-TR" dirty="0">
                <a:latin typeface="Sans Serif"/>
              </a:rPr>
              <a:t> şarttır.</a:t>
            </a:r>
          </a:p>
        </p:txBody>
      </p:sp>
    </p:spTree>
    <p:extLst>
      <p:ext uri="{BB962C8B-B14F-4D97-AF65-F5344CB8AC3E}">
        <p14:creationId xmlns:p14="http://schemas.microsoft.com/office/powerpoint/2010/main" val="288054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80D1018-CB97-2F8A-2F8A-5B6C2556575B}"/>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Yük Tipine Göre RCD Karakteristikleri</a:t>
            </a:r>
            <a:endParaRPr lang="tr-TR" sz="3600" dirty="0">
              <a:latin typeface="Sans Serif"/>
            </a:endParaRPr>
          </a:p>
        </p:txBody>
      </p:sp>
      <p:pic>
        <p:nvPicPr>
          <p:cNvPr id="6" name="Resim 5">
            <a:extLst>
              <a:ext uri="{FF2B5EF4-FFF2-40B4-BE49-F238E27FC236}">
                <a16:creationId xmlns:a16="http://schemas.microsoft.com/office/drawing/2014/main" id="{A30EA207-7112-6A0E-A2FC-2A65DBD06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703" y="2240589"/>
            <a:ext cx="7470589" cy="3442373"/>
          </a:xfrm>
          <a:prstGeom prst="rect">
            <a:avLst/>
          </a:prstGeom>
        </p:spPr>
      </p:pic>
      <p:sp>
        <p:nvSpPr>
          <p:cNvPr id="7" name="Metin kutusu 6">
            <a:extLst>
              <a:ext uri="{FF2B5EF4-FFF2-40B4-BE49-F238E27FC236}">
                <a16:creationId xmlns:a16="http://schemas.microsoft.com/office/drawing/2014/main" id="{F9C955E4-0635-2460-40E7-D2DC1C9A7BEB}"/>
              </a:ext>
            </a:extLst>
          </p:cNvPr>
          <p:cNvSpPr txBox="1"/>
          <p:nvPr/>
        </p:nvSpPr>
        <p:spPr>
          <a:xfrm>
            <a:off x="3484007" y="1851619"/>
            <a:ext cx="5223980" cy="461665"/>
          </a:xfrm>
          <a:prstGeom prst="rect">
            <a:avLst/>
          </a:prstGeom>
          <a:noFill/>
        </p:spPr>
        <p:txBody>
          <a:bodyPr wrap="square" rtlCol="0">
            <a:spAutoFit/>
          </a:bodyPr>
          <a:lstStyle/>
          <a:p>
            <a:r>
              <a:rPr lang="tr-TR" sz="2400" b="1" dirty="0">
                <a:latin typeface="Sans Serif"/>
              </a:rPr>
              <a:t>RCD Sınıfları ve Uygulama Alanları</a:t>
            </a:r>
          </a:p>
        </p:txBody>
      </p:sp>
      <p:sp>
        <p:nvSpPr>
          <p:cNvPr id="8" name="Metin kutusu 7">
            <a:extLst>
              <a:ext uri="{FF2B5EF4-FFF2-40B4-BE49-F238E27FC236}">
                <a16:creationId xmlns:a16="http://schemas.microsoft.com/office/drawing/2014/main" id="{1929BE05-9FE8-8267-5AD9-452238544D3A}"/>
              </a:ext>
            </a:extLst>
          </p:cNvPr>
          <p:cNvSpPr txBox="1"/>
          <p:nvPr/>
        </p:nvSpPr>
        <p:spPr>
          <a:xfrm>
            <a:off x="606611" y="1180942"/>
            <a:ext cx="11308299" cy="646331"/>
          </a:xfrm>
          <a:prstGeom prst="rect">
            <a:avLst/>
          </a:prstGeom>
          <a:noFill/>
        </p:spPr>
        <p:txBody>
          <a:bodyPr wrap="square" rtlCol="0">
            <a:spAutoFit/>
          </a:bodyPr>
          <a:lstStyle/>
          <a:p>
            <a:r>
              <a:rPr lang="tr-TR" dirty="0">
                <a:latin typeface="Sans Serif"/>
              </a:rPr>
              <a:t>Elektronik cihazların (bilgisayarlar, sürücüler, EV şarj üniteleri) yaygınlaşması, standart RCD'lerin yetersiz kalmasına neden olabilir. Yük tipine uygun röle sınıfını seçmek, gereksiz açmaları önler ve tam koruma sağlar.</a:t>
            </a:r>
          </a:p>
        </p:txBody>
      </p:sp>
      <p:sp>
        <p:nvSpPr>
          <p:cNvPr id="9" name="Metin kutusu 8">
            <a:extLst>
              <a:ext uri="{FF2B5EF4-FFF2-40B4-BE49-F238E27FC236}">
                <a16:creationId xmlns:a16="http://schemas.microsoft.com/office/drawing/2014/main" id="{1204E5AE-BC63-8995-A3F7-9FE92B8B247C}"/>
              </a:ext>
            </a:extLst>
          </p:cNvPr>
          <p:cNvSpPr txBox="1"/>
          <p:nvPr/>
        </p:nvSpPr>
        <p:spPr>
          <a:xfrm>
            <a:off x="606611" y="5736544"/>
            <a:ext cx="10978776" cy="646331"/>
          </a:xfrm>
          <a:prstGeom prst="rect">
            <a:avLst/>
          </a:prstGeom>
          <a:noFill/>
        </p:spPr>
        <p:txBody>
          <a:bodyPr wrap="square" rtlCol="0" anchor="ctr">
            <a:spAutoFit/>
          </a:bodyPr>
          <a:lstStyle/>
          <a:p>
            <a:pPr algn="ctr"/>
            <a:r>
              <a:rPr lang="tr-TR" dirty="0">
                <a:latin typeface="Sans Serif"/>
              </a:rPr>
              <a:t>Yanlış röle seçimi </a:t>
            </a:r>
            <a:r>
              <a:rPr lang="tr-TR" b="1" dirty="0">
                <a:latin typeface="Sans Serif"/>
              </a:rPr>
              <a:t>"Körleşme"</a:t>
            </a:r>
            <a:r>
              <a:rPr lang="tr-TR" dirty="0">
                <a:latin typeface="Sans Serif"/>
              </a:rPr>
              <a:t> riskine yol açar. DC kaçaklar, standart rölelerin manyetik mekanizmasını kilitleyerek gerçek bir tehlike anında çalışmasını engeller.</a:t>
            </a:r>
          </a:p>
        </p:txBody>
      </p:sp>
    </p:spTree>
    <p:extLst>
      <p:ext uri="{BB962C8B-B14F-4D97-AF65-F5344CB8AC3E}">
        <p14:creationId xmlns:p14="http://schemas.microsoft.com/office/powerpoint/2010/main" val="240236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D830AD1-0FE9-D03F-7D4C-05F5B6BDB23C}"/>
              </a:ext>
            </a:extLst>
          </p:cNvPr>
          <p:cNvPicPr>
            <a:picLocks noChangeAspect="1"/>
          </p:cNvPicPr>
          <p:nvPr/>
        </p:nvPicPr>
        <p:blipFill>
          <a:blip r:embed="rId2">
            <a:extLst>
              <a:ext uri="{28A0092B-C50C-407E-A947-70E740481C1C}">
                <a14:useLocalDpi xmlns:a14="http://schemas.microsoft.com/office/drawing/2010/main" val="0"/>
              </a:ext>
            </a:extLst>
          </a:blip>
          <a:srcRect l="12341" t="6351" r="7496" b="9825"/>
          <a:stretch>
            <a:fillRect/>
          </a:stretch>
        </p:blipFill>
        <p:spPr>
          <a:xfrm>
            <a:off x="1622800" y="1472584"/>
            <a:ext cx="3748080" cy="3912831"/>
          </a:xfrm>
          <a:prstGeom prst="rect">
            <a:avLst/>
          </a:prstGeom>
        </p:spPr>
      </p:pic>
      <p:sp>
        <p:nvSpPr>
          <p:cNvPr id="6" name="Metin kutusu 5">
            <a:extLst>
              <a:ext uri="{FF2B5EF4-FFF2-40B4-BE49-F238E27FC236}">
                <a16:creationId xmlns:a16="http://schemas.microsoft.com/office/drawing/2014/main" id="{D928199A-D5BF-8CB6-597D-4C02CC3CF119}"/>
              </a:ext>
            </a:extLst>
          </p:cNvPr>
          <p:cNvSpPr txBox="1"/>
          <p:nvPr/>
        </p:nvSpPr>
        <p:spPr>
          <a:xfrm>
            <a:off x="5485719" y="1879951"/>
            <a:ext cx="5083481" cy="923330"/>
          </a:xfrm>
          <a:prstGeom prst="rect">
            <a:avLst/>
          </a:prstGeom>
          <a:noFill/>
        </p:spPr>
        <p:txBody>
          <a:bodyPr wrap="square" rtlCol="0">
            <a:spAutoFit/>
          </a:bodyPr>
          <a:lstStyle/>
          <a:p>
            <a:pPr algn="l"/>
            <a:r>
              <a:rPr lang="tr-TR" b="1" dirty="0"/>
              <a:t>Kritik Yanılgı:</a:t>
            </a:r>
            <a:r>
              <a:rPr lang="tr-TR" dirty="0"/>
              <a:t> ‘Düşük voltaj güvenlidir’ inanışının aksine, 50 Volt üzerindeki tüm enerjili kısımlar tehlikeli kabul edilir.</a:t>
            </a:r>
          </a:p>
        </p:txBody>
      </p:sp>
      <p:sp>
        <p:nvSpPr>
          <p:cNvPr id="8" name="Metin kutusu 7">
            <a:extLst>
              <a:ext uri="{FF2B5EF4-FFF2-40B4-BE49-F238E27FC236}">
                <a16:creationId xmlns:a16="http://schemas.microsoft.com/office/drawing/2014/main" id="{98D81F57-4E8A-B41C-2A05-5C91B22CEF7A}"/>
              </a:ext>
            </a:extLst>
          </p:cNvPr>
          <p:cNvSpPr txBox="1"/>
          <p:nvPr/>
        </p:nvSpPr>
        <p:spPr>
          <a:xfrm>
            <a:off x="5485719" y="3004415"/>
            <a:ext cx="4968642" cy="923330"/>
          </a:xfrm>
          <a:prstGeom prst="rect">
            <a:avLst/>
          </a:prstGeom>
          <a:noFill/>
        </p:spPr>
        <p:txBody>
          <a:bodyPr wrap="square" rtlCol="0">
            <a:spAutoFit/>
          </a:bodyPr>
          <a:lstStyle/>
          <a:p>
            <a:pPr rtl="0"/>
            <a:r>
              <a:rPr lang="tr-TR" b="1" dirty="0"/>
              <a:t>Mekanizma:</a:t>
            </a:r>
            <a:r>
              <a:rPr lang="tr-TR" dirty="0"/>
              <a:t> Kalp ritminin bozulması ve solunum merkezinin felç olmasıyla sonuçlanan bir süreçtir.</a:t>
            </a:r>
          </a:p>
        </p:txBody>
      </p:sp>
      <p:sp>
        <p:nvSpPr>
          <p:cNvPr id="10" name="Metin kutusu 9">
            <a:extLst>
              <a:ext uri="{FF2B5EF4-FFF2-40B4-BE49-F238E27FC236}">
                <a16:creationId xmlns:a16="http://schemas.microsoft.com/office/drawing/2014/main" id="{0B1F1A74-73B6-58DB-BADE-261A77B09EAF}"/>
              </a:ext>
            </a:extLst>
          </p:cNvPr>
          <p:cNvSpPr txBox="1"/>
          <p:nvPr/>
        </p:nvSpPr>
        <p:spPr>
          <a:xfrm>
            <a:off x="5485719" y="4054720"/>
            <a:ext cx="5083480" cy="923330"/>
          </a:xfrm>
          <a:prstGeom prst="rect">
            <a:avLst/>
          </a:prstGeom>
          <a:noFill/>
        </p:spPr>
        <p:txBody>
          <a:bodyPr wrap="square" rtlCol="0">
            <a:spAutoFit/>
          </a:bodyPr>
          <a:lstStyle/>
          <a:p>
            <a:pPr algn="l"/>
            <a:r>
              <a:rPr lang="tr-TR" b="1" dirty="0"/>
              <a:t>Anahtar Faktör: </a:t>
            </a:r>
            <a:r>
              <a:rPr lang="tr-TR" dirty="0"/>
              <a:t>Vücut direnci; ıslak veya terli deri vücut direncini dramatik şekilde düşürerek hayati riski artırır.</a:t>
            </a:r>
          </a:p>
        </p:txBody>
      </p:sp>
      <p:sp>
        <p:nvSpPr>
          <p:cNvPr id="12" name="Metin kutusu 11">
            <a:extLst>
              <a:ext uri="{FF2B5EF4-FFF2-40B4-BE49-F238E27FC236}">
                <a16:creationId xmlns:a16="http://schemas.microsoft.com/office/drawing/2014/main" id="{608EBEAB-B909-95F8-D759-69FDF11599FC}"/>
              </a:ext>
            </a:extLst>
          </p:cNvPr>
          <p:cNvSpPr txBox="1"/>
          <p:nvPr/>
        </p:nvSpPr>
        <p:spPr>
          <a:xfrm rot="10800000" flipV="1">
            <a:off x="0" y="422570"/>
            <a:ext cx="121920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tr-TR" sz="3600" b="1" dirty="0"/>
              <a:t>Elektrik Şoku: Sessiz ve Ölümcül Tehlike</a:t>
            </a:r>
          </a:p>
        </p:txBody>
      </p:sp>
      <p:sp>
        <p:nvSpPr>
          <p:cNvPr id="14" name="Metin kutusu 13">
            <a:extLst>
              <a:ext uri="{FF2B5EF4-FFF2-40B4-BE49-F238E27FC236}">
                <a16:creationId xmlns:a16="http://schemas.microsoft.com/office/drawing/2014/main" id="{8D9D70B9-A65D-754B-B102-B7FF1FE7FC3D}"/>
              </a:ext>
            </a:extLst>
          </p:cNvPr>
          <p:cNvSpPr txBox="1"/>
          <p:nvPr/>
        </p:nvSpPr>
        <p:spPr>
          <a:xfrm>
            <a:off x="1627040" y="5789097"/>
            <a:ext cx="8942159" cy="646331"/>
          </a:xfrm>
          <a:prstGeom prst="rect">
            <a:avLst/>
          </a:prstGeom>
          <a:solidFill>
            <a:schemeClr val="bg1"/>
          </a:solidFill>
        </p:spPr>
        <p:txBody>
          <a:bodyPr wrap="square" rtlCol="0" anchor="ctr">
            <a:spAutoFit/>
          </a:bodyPr>
          <a:lstStyle/>
          <a:p>
            <a:pPr algn="ctr"/>
            <a:r>
              <a:rPr lang="tr-TR" b="1" dirty="0"/>
              <a:t>Dış bir akımın vücut direncini geçerek sinir sistemini ve kas yapısını bozması, hayati organların kontrolünü ele geçirmesidir.</a:t>
            </a:r>
          </a:p>
        </p:txBody>
      </p:sp>
    </p:spTree>
    <p:extLst>
      <p:ext uri="{BB962C8B-B14F-4D97-AF65-F5344CB8AC3E}">
        <p14:creationId xmlns:p14="http://schemas.microsoft.com/office/powerpoint/2010/main" val="27421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7860EA8-609B-8066-FA4A-B837BD53DF0F}"/>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tr-TR" sz="3600" b="1" dirty="0">
                <a:latin typeface="Sans Serif"/>
              </a:rPr>
              <a:t>Görünmez Güvenlik: Yalıtım</a:t>
            </a:r>
            <a:endParaRPr lang="tr-TR" sz="3600" dirty="0">
              <a:latin typeface="Sans Serif"/>
            </a:endParaRPr>
          </a:p>
        </p:txBody>
      </p:sp>
      <p:pic>
        <p:nvPicPr>
          <p:cNvPr id="8" name="Resim 7">
            <a:extLst>
              <a:ext uri="{FF2B5EF4-FFF2-40B4-BE49-F238E27FC236}">
                <a16:creationId xmlns:a16="http://schemas.microsoft.com/office/drawing/2014/main" id="{D050C797-5373-C827-1417-75C0B82B5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010" y="2463889"/>
            <a:ext cx="3324711" cy="2561962"/>
          </a:xfrm>
          <a:prstGeom prst="rect">
            <a:avLst/>
          </a:prstGeom>
        </p:spPr>
      </p:pic>
      <p:sp>
        <p:nvSpPr>
          <p:cNvPr id="9" name="Metin kutusu 8">
            <a:extLst>
              <a:ext uri="{FF2B5EF4-FFF2-40B4-BE49-F238E27FC236}">
                <a16:creationId xmlns:a16="http://schemas.microsoft.com/office/drawing/2014/main" id="{5C48C165-A3CB-DAAF-2088-3FC15A522ACE}"/>
              </a:ext>
            </a:extLst>
          </p:cNvPr>
          <p:cNvSpPr txBox="1"/>
          <p:nvPr/>
        </p:nvSpPr>
        <p:spPr>
          <a:xfrm>
            <a:off x="6208010" y="1393897"/>
            <a:ext cx="4873812" cy="923330"/>
          </a:xfrm>
          <a:prstGeom prst="rect">
            <a:avLst/>
          </a:prstGeom>
          <a:noFill/>
        </p:spPr>
        <p:txBody>
          <a:bodyPr wrap="square" rtlCol="0">
            <a:spAutoFit/>
          </a:bodyPr>
          <a:lstStyle/>
          <a:p>
            <a:pPr algn="l"/>
            <a:r>
              <a:rPr lang="tr-TR" dirty="0">
                <a:latin typeface="Sans Serif"/>
              </a:rPr>
              <a:t>Yalıtım başarısızlığı sadece bir bileşen arızası değil, domino etkisiyle yıkıcı sonuçlar doğurabilen sistemik bir risktir.</a:t>
            </a:r>
          </a:p>
        </p:txBody>
      </p:sp>
      <p:sp>
        <p:nvSpPr>
          <p:cNvPr id="10" name="Metin kutusu 9">
            <a:extLst>
              <a:ext uri="{FF2B5EF4-FFF2-40B4-BE49-F238E27FC236}">
                <a16:creationId xmlns:a16="http://schemas.microsoft.com/office/drawing/2014/main" id="{95C8CA4B-BCF3-60D0-29C4-C03349E0E43C}"/>
              </a:ext>
            </a:extLst>
          </p:cNvPr>
          <p:cNvSpPr txBox="1"/>
          <p:nvPr/>
        </p:nvSpPr>
        <p:spPr>
          <a:xfrm>
            <a:off x="6208010" y="5042764"/>
            <a:ext cx="4873812" cy="646331"/>
          </a:xfrm>
          <a:prstGeom prst="rect">
            <a:avLst/>
          </a:prstGeom>
          <a:noFill/>
        </p:spPr>
        <p:txBody>
          <a:bodyPr wrap="square" rtlCol="0">
            <a:spAutoFit/>
          </a:bodyPr>
          <a:lstStyle/>
          <a:p>
            <a:pPr algn="l"/>
            <a:r>
              <a:rPr lang="tr-TR" dirty="0" err="1">
                <a:latin typeface="Sans Serif"/>
              </a:rPr>
              <a:t>Proaktif</a:t>
            </a:r>
            <a:r>
              <a:rPr lang="tr-TR" dirty="0">
                <a:latin typeface="Sans Serif"/>
              </a:rPr>
              <a:t> yönetim, bir tercih değil, sürdürülebilir enerji yönetimi için bir zorunluluktur.</a:t>
            </a:r>
          </a:p>
        </p:txBody>
      </p:sp>
      <p:graphicFrame>
        <p:nvGraphicFramePr>
          <p:cNvPr id="12" name="Tablo 11">
            <a:extLst>
              <a:ext uri="{FF2B5EF4-FFF2-40B4-BE49-F238E27FC236}">
                <a16:creationId xmlns:a16="http://schemas.microsoft.com/office/drawing/2014/main" id="{32995920-4343-3CCA-CDCB-E1CAB7703224}"/>
              </a:ext>
            </a:extLst>
          </p:cNvPr>
          <p:cNvGraphicFramePr/>
          <p:nvPr>
            <p:extLst>
              <p:ext uri="{D42A27DB-BD31-4B8C-83A1-F6EECF244321}">
                <p14:modId xmlns:p14="http://schemas.microsoft.com/office/powerpoint/2010/main" val="1642382121"/>
              </p:ext>
            </p:extLst>
          </p:nvPr>
        </p:nvGraphicFramePr>
        <p:xfrm>
          <a:off x="1222188" y="1619327"/>
          <a:ext cx="4761803" cy="3718560"/>
        </p:xfrm>
        <a:graphic>
          <a:graphicData uri="http://schemas.openxmlformats.org/drawingml/2006/table">
            <a:tbl>
              <a:tblPr>
                <a:tableStyleId>{5940675A-B579-460E-94D1-54222C63F5DA}</a:tableStyleId>
              </a:tblPr>
              <a:tblGrid>
                <a:gridCol w="1634153">
                  <a:extLst>
                    <a:ext uri="{9D8B030D-6E8A-4147-A177-3AD203B41FA5}">
                      <a16:colId xmlns:a16="http://schemas.microsoft.com/office/drawing/2014/main" val="4103204415"/>
                    </a:ext>
                  </a:extLst>
                </a:gridCol>
                <a:gridCol w="3127650">
                  <a:extLst>
                    <a:ext uri="{9D8B030D-6E8A-4147-A177-3AD203B41FA5}">
                      <a16:colId xmlns:a16="http://schemas.microsoft.com/office/drawing/2014/main" val="2383525303"/>
                    </a:ext>
                  </a:extLst>
                </a:gridCol>
              </a:tblGrid>
              <a:tr h="0">
                <a:tc>
                  <a:txBody>
                    <a:bodyPr/>
                    <a:lstStyle/>
                    <a:p>
                      <a:pPr algn="ctr" rtl="0">
                        <a:buNone/>
                      </a:pPr>
                      <a:r>
                        <a:rPr lang="tr-TR" sz="1600" dirty="0">
                          <a:latin typeface="Sans Serif"/>
                        </a:rPr>
                        <a:t>Düşman</a:t>
                      </a:r>
                    </a:p>
                  </a:txBody>
                  <a:tcPr anchor="ctr"/>
                </a:tc>
                <a:tc>
                  <a:txBody>
                    <a:bodyPr/>
                    <a:lstStyle/>
                    <a:p>
                      <a:pPr algn="ctr" rtl="0">
                        <a:buNone/>
                      </a:pPr>
                      <a:r>
                        <a:rPr lang="tr-TR" sz="1600" dirty="0">
                          <a:latin typeface="Sans Serif"/>
                        </a:rPr>
                        <a:t>Etkisi</a:t>
                      </a:r>
                    </a:p>
                  </a:txBody>
                  <a:tcPr anchor="ctr"/>
                </a:tc>
                <a:extLst>
                  <a:ext uri="{0D108BD9-81ED-4DB2-BD59-A6C34878D82A}">
                    <a16:rowId xmlns:a16="http://schemas.microsoft.com/office/drawing/2014/main" val="1771079443"/>
                  </a:ext>
                </a:extLst>
              </a:tr>
              <a:tr h="0">
                <a:tc>
                  <a:txBody>
                    <a:bodyPr/>
                    <a:lstStyle/>
                    <a:p>
                      <a:pPr rtl="0">
                        <a:buNone/>
                      </a:pPr>
                      <a:r>
                        <a:rPr lang="tr-TR" sz="1600" dirty="0">
                          <a:latin typeface="Sans Serif"/>
                        </a:rPr>
                        <a:t>Isı</a:t>
                      </a:r>
                    </a:p>
                  </a:txBody>
                  <a:tcPr anchor="ctr"/>
                </a:tc>
                <a:tc>
                  <a:txBody>
                    <a:bodyPr/>
                    <a:lstStyle/>
                    <a:p>
                      <a:pPr rtl="0">
                        <a:buNone/>
                      </a:pPr>
                      <a:r>
                        <a:rPr lang="tr-TR" sz="1600" dirty="0">
                          <a:latin typeface="Sans Serif"/>
                        </a:rPr>
                        <a:t>Yalıtım malzemesinin kimyasal yapısını bozar, sertleştirir ve çatlatır.</a:t>
                      </a:r>
                    </a:p>
                  </a:txBody>
                  <a:tcPr anchor="ctr"/>
                </a:tc>
                <a:extLst>
                  <a:ext uri="{0D108BD9-81ED-4DB2-BD59-A6C34878D82A}">
                    <a16:rowId xmlns:a16="http://schemas.microsoft.com/office/drawing/2014/main" val="759101798"/>
                  </a:ext>
                </a:extLst>
              </a:tr>
              <a:tr h="0">
                <a:tc>
                  <a:txBody>
                    <a:bodyPr/>
                    <a:lstStyle/>
                    <a:p>
                      <a:pPr rtl="0">
                        <a:buNone/>
                      </a:pPr>
                      <a:r>
                        <a:rPr lang="tr-TR" sz="1600">
                          <a:latin typeface="Sans Serif"/>
                        </a:rPr>
                        <a:t>Nem</a:t>
                      </a:r>
                    </a:p>
                  </a:txBody>
                  <a:tcPr anchor="ctr"/>
                </a:tc>
                <a:tc>
                  <a:txBody>
                    <a:bodyPr/>
                    <a:lstStyle/>
                    <a:p>
                      <a:pPr rtl="0">
                        <a:buNone/>
                      </a:pPr>
                      <a:r>
                        <a:rPr lang="tr-TR" sz="1600" dirty="0">
                          <a:latin typeface="Sans Serif"/>
                        </a:rPr>
                        <a:t>İletken bir yol oluşturarak yüzey kaçaklarına neden olur.</a:t>
                      </a:r>
                    </a:p>
                  </a:txBody>
                  <a:tcPr anchor="ctr"/>
                </a:tc>
                <a:extLst>
                  <a:ext uri="{0D108BD9-81ED-4DB2-BD59-A6C34878D82A}">
                    <a16:rowId xmlns:a16="http://schemas.microsoft.com/office/drawing/2014/main" val="597955771"/>
                  </a:ext>
                </a:extLst>
              </a:tr>
              <a:tr h="0">
                <a:tc>
                  <a:txBody>
                    <a:bodyPr/>
                    <a:lstStyle/>
                    <a:p>
                      <a:pPr rtl="0">
                        <a:buNone/>
                      </a:pPr>
                      <a:r>
                        <a:rPr lang="tr-TR" sz="1600" dirty="0">
                          <a:latin typeface="Sans Serif"/>
                        </a:rPr>
                        <a:t>Toz ve Kir</a:t>
                      </a:r>
                    </a:p>
                  </a:txBody>
                  <a:tcPr anchor="ctr"/>
                </a:tc>
                <a:tc>
                  <a:txBody>
                    <a:bodyPr/>
                    <a:lstStyle/>
                    <a:p>
                      <a:pPr rtl="0">
                        <a:buNone/>
                      </a:pPr>
                      <a:r>
                        <a:rPr lang="tr-TR" sz="1600" dirty="0">
                          <a:latin typeface="Sans Serif"/>
                        </a:rPr>
                        <a:t>Ekipman üzerinde "karbon yolları" oluşturarak ark riskini artırır.</a:t>
                      </a:r>
                    </a:p>
                  </a:txBody>
                  <a:tcPr anchor="ctr"/>
                </a:tc>
                <a:extLst>
                  <a:ext uri="{0D108BD9-81ED-4DB2-BD59-A6C34878D82A}">
                    <a16:rowId xmlns:a16="http://schemas.microsoft.com/office/drawing/2014/main" val="3018664282"/>
                  </a:ext>
                </a:extLst>
              </a:tr>
              <a:tr h="0">
                <a:tc>
                  <a:txBody>
                    <a:bodyPr/>
                    <a:lstStyle/>
                    <a:p>
                      <a:pPr rtl="0">
                        <a:buNone/>
                      </a:pPr>
                      <a:r>
                        <a:rPr lang="tr-TR" sz="1600" dirty="0">
                          <a:latin typeface="Sans Serif"/>
                        </a:rPr>
                        <a:t>Mekanik Stres</a:t>
                      </a:r>
                    </a:p>
                  </a:txBody>
                  <a:tcPr anchor="ctr"/>
                </a:tc>
                <a:tc>
                  <a:txBody>
                    <a:bodyPr/>
                    <a:lstStyle/>
                    <a:p>
                      <a:pPr rtl="0">
                        <a:buNone/>
                      </a:pPr>
                      <a:r>
                        <a:rPr lang="tr-TR" sz="1600" dirty="0">
                          <a:latin typeface="Sans Serif"/>
                        </a:rPr>
                        <a:t>Titreşim veya fiziksel darbeler koruyucu katmanı aşındırır.</a:t>
                      </a:r>
                    </a:p>
                  </a:txBody>
                  <a:tcPr anchor="ctr"/>
                </a:tc>
                <a:extLst>
                  <a:ext uri="{0D108BD9-81ED-4DB2-BD59-A6C34878D82A}">
                    <a16:rowId xmlns:a16="http://schemas.microsoft.com/office/drawing/2014/main" val="1479249028"/>
                  </a:ext>
                </a:extLst>
              </a:tr>
              <a:tr h="0">
                <a:tc>
                  <a:txBody>
                    <a:bodyPr/>
                    <a:lstStyle/>
                    <a:p>
                      <a:pPr rtl="0">
                        <a:buNone/>
                      </a:pPr>
                      <a:r>
                        <a:rPr lang="tr-TR" sz="1600">
                          <a:latin typeface="Sans Serif"/>
                        </a:rPr>
                        <a:t>Yaşlanma</a:t>
                      </a:r>
                    </a:p>
                  </a:txBody>
                  <a:tcPr anchor="ctr"/>
                </a:tc>
                <a:tc>
                  <a:txBody>
                    <a:bodyPr/>
                    <a:lstStyle/>
                    <a:p>
                      <a:pPr rtl="0">
                        <a:buNone/>
                      </a:pPr>
                      <a:r>
                        <a:rPr lang="tr-TR" sz="1600" dirty="0">
                          <a:latin typeface="Sans Serif"/>
                        </a:rPr>
                        <a:t>Malzemenin dielektrik dayanımı zamanla doğal olarak azalır.</a:t>
                      </a:r>
                    </a:p>
                  </a:txBody>
                  <a:tcPr anchor="ctr"/>
                </a:tc>
                <a:extLst>
                  <a:ext uri="{0D108BD9-81ED-4DB2-BD59-A6C34878D82A}">
                    <a16:rowId xmlns:a16="http://schemas.microsoft.com/office/drawing/2014/main" val="4087521026"/>
                  </a:ext>
                </a:extLst>
              </a:tr>
            </a:tbl>
          </a:graphicData>
        </a:graphic>
      </p:graphicFrame>
      <p:sp>
        <p:nvSpPr>
          <p:cNvPr id="16" name="Metin kutusu 15">
            <a:extLst>
              <a:ext uri="{FF2B5EF4-FFF2-40B4-BE49-F238E27FC236}">
                <a16:creationId xmlns:a16="http://schemas.microsoft.com/office/drawing/2014/main" id="{59B0AEC3-1868-0196-778D-D05603D9F5DA}"/>
              </a:ext>
            </a:extLst>
          </p:cNvPr>
          <p:cNvSpPr txBox="1"/>
          <p:nvPr/>
        </p:nvSpPr>
        <p:spPr>
          <a:xfrm>
            <a:off x="1222188" y="5835757"/>
            <a:ext cx="9747624" cy="646331"/>
          </a:xfrm>
          <a:prstGeom prst="rect">
            <a:avLst/>
          </a:prstGeom>
          <a:noFill/>
        </p:spPr>
        <p:txBody>
          <a:bodyPr wrap="square" rtlCol="0">
            <a:spAutoFit/>
          </a:bodyPr>
          <a:lstStyle/>
          <a:p>
            <a:r>
              <a:rPr lang="tr-TR" dirty="0">
                <a:latin typeface="Sans Serif"/>
              </a:rPr>
              <a:t>​Yalıtımın çökmesi, sadece bir "arıza kaydı" değil, ciddi bir </a:t>
            </a:r>
            <a:r>
              <a:rPr lang="tr-TR" b="1" dirty="0">
                <a:latin typeface="Sans Serif"/>
              </a:rPr>
              <a:t>iş güvenliği ve maliyet krizidir.</a:t>
            </a:r>
            <a:r>
              <a:rPr lang="tr-TR" dirty="0">
                <a:latin typeface="Sans Serif"/>
              </a:rPr>
              <a:t> </a:t>
            </a:r>
          </a:p>
          <a:p>
            <a:r>
              <a:rPr lang="tr-TR" dirty="0">
                <a:latin typeface="Sans Serif"/>
              </a:rPr>
              <a:t>Bir sistemin sağlamlığı, en zayıf yalıtım noktası kadardır.</a:t>
            </a:r>
          </a:p>
        </p:txBody>
      </p:sp>
    </p:spTree>
    <p:extLst>
      <p:ext uri="{BB962C8B-B14F-4D97-AF65-F5344CB8AC3E}">
        <p14:creationId xmlns:p14="http://schemas.microsoft.com/office/powerpoint/2010/main" val="2344478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46A9FBC-FDD9-7B50-46CD-2BAC3742E6A3}"/>
              </a:ext>
            </a:extLst>
          </p:cNvPr>
          <p:cNvPicPr>
            <a:picLocks noChangeAspect="1"/>
          </p:cNvPicPr>
          <p:nvPr/>
        </p:nvPicPr>
        <p:blipFill>
          <a:blip r:embed="rId2"/>
          <a:srcRect/>
          <a:stretch/>
        </p:blipFill>
        <p:spPr>
          <a:xfrm>
            <a:off x="510366" y="2091378"/>
            <a:ext cx="11107064" cy="1904990"/>
          </a:xfrm>
          <a:prstGeom prst="rect">
            <a:avLst/>
          </a:prstGeom>
        </p:spPr>
      </p:pic>
      <p:sp>
        <p:nvSpPr>
          <p:cNvPr id="3" name="Metin kutusu 2">
            <a:extLst>
              <a:ext uri="{FF2B5EF4-FFF2-40B4-BE49-F238E27FC236}">
                <a16:creationId xmlns:a16="http://schemas.microsoft.com/office/drawing/2014/main" id="{E8275F2E-5DA4-9AD1-B970-D95E577A2C3A}"/>
              </a:ext>
            </a:extLst>
          </p:cNvPr>
          <p:cNvSpPr txBox="1"/>
          <p:nvPr/>
        </p:nvSpPr>
        <p:spPr>
          <a:xfrm>
            <a:off x="721115" y="3302045"/>
            <a:ext cx="1374950" cy="369332"/>
          </a:xfrm>
          <a:prstGeom prst="rect">
            <a:avLst/>
          </a:prstGeom>
          <a:noFill/>
        </p:spPr>
        <p:txBody>
          <a:bodyPr wrap="square" rtlCol="0">
            <a:spAutoFit/>
          </a:bodyPr>
          <a:lstStyle/>
          <a:p>
            <a:pPr algn="l"/>
            <a:r>
              <a:rPr lang="tr-TR" dirty="0" err="1">
                <a:latin typeface="Sans Serif"/>
              </a:rPr>
              <a:t>Rijit</a:t>
            </a:r>
            <a:r>
              <a:rPr lang="tr-TR" dirty="0">
                <a:latin typeface="Sans Serif"/>
              </a:rPr>
              <a:t> Borular</a:t>
            </a:r>
          </a:p>
        </p:txBody>
      </p:sp>
      <p:sp>
        <p:nvSpPr>
          <p:cNvPr id="4" name="Metin kutusu 3">
            <a:extLst>
              <a:ext uri="{FF2B5EF4-FFF2-40B4-BE49-F238E27FC236}">
                <a16:creationId xmlns:a16="http://schemas.microsoft.com/office/drawing/2014/main" id="{9310E073-125B-0482-CD85-3203BBBD386B}"/>
              </a:ext>
            </a:extLst>
          </p:cNvPr>
          <p:cNvSpPr txBox="1"/>
          <p:nvPr/>
        </p:nvSpPr>
        <p:spPr>
          <a:xfrm>
            <a:off x="2096065" y="1939162"/>
            <a:ext cx="1700080" cy="369332"/>
          </a:xfrm>
          <a:prstGeom prst="rect">
            <a:avLst/>
          </a:prstGeom>
          <a:noFill/>
        </p:spPr>
        <p:txBody>
          <a:bodyPr wrap="square" rtlCol="0">
            <a:spAutoFit/>
          </a:bodyPr>
          <a:lstStyle/>
          <a:p>
            <a:pPr algn="l"/>
            <a:r>
              <a:rPr lang="tr-TR" dirty="0">
                <a:latin typeface="Sans Serif"/>
              </a:rPr>
              <a:t>Esnek Borular</a:t>
            </a:r>
          </a:p>
        </p:txBody>
      </p:sp>
      <p:sp>
        <p:nvSpPr>
          <p:cNvPr id="5" name="Metin kutusu 4">
            <a:extLst>
              <a:ext uri="{FF2B5EF4-FFF2-40B4-BE49-F238E27FC236}">
                <a16:creationId xmlns:a16="http://schemas.microsoft.com/office/drawing/2014/main" id="{191576DC-0003-4481-0278-D658946FABFD}"/>
              </a:ext>
            </a:extLst>
          </p:cNvPr>
          <p:cNvSpPr txBox="1"/>
          <p:nvPr/>
        </p:nvSpPr>
        <p:spPr>
          <a:xfrm>
            <a:off x="2758367" y="3302045"/>
            <a:ext cx="1702040" cy="369332"/>
          </a:xfrm>
          <a:prstGeom prst="rect">
            <a:avLst/>
          </a:prstGeom>
          <a:noFill/>
        </p:spPr>
        <p:txBody>
          <a:bodyPr wrap="square" rtlCol="0">
            <a:spAutoFit/>
          </a:bodyPr>
          <a:lstStyle/>
          <a:p>
            <a:pPr algn="l"/>
            <a:r>
              <a:rPr lang="tr-TR" dirty="0">
                <a:latin typeface="Sans Serif"/>
              </a:rPr>
              <a:t>Yeraltı Boruları</a:t>
            </a:r>
          </a:p>
        </p:txBody>
      </p:sp>
      <p:sp>
        <p:nvSpPr>
          <p:cNvPr id="6" name="Metin kutusu 5">
            <a:extLst>
              <a:ext uri="{FF2B5EF4-FFF2-40B4-BE49-F238E27FC236}">
                <a16:creationId xmlns:a16="http://schemas.microsoft.com/office/drawing/2014/main" id="{C1DE7CD2-9001-DC1F-B0A2-7633C6A19A16}"/>
              </a:ext>
            </a:extLst>
          </p:cNvPr>
          <p:cNvSpPr txBox="1"/>
          <p:nvPr/>
        </p:nvSpPr>
        <p:spPr>
          <a:xfrm>
            <a:off x="510366" y="1275747"/>
            <a:ext cx="3712695" cy="461665"/>
          </a:xfrm>
          <a:prstGeom prst="rect">
            <a:avLst/>
          </a:prstGeom>
          <a:noFill/>
        </p:spPr>
        <p:txBody>
          <a:bodyPr wrap="square" rtlCol="0">
            <a:spAutoFit/>
          </a:bodyPr>
          <a:lstStyle/>
          <a:p>
            <a:pPr algn="l"/>
            <a:r>
              <a:rPr lang="tr-TR" sz="2400" dirty="0">
                <a:latin typeface="Sans Serif"/>
              </a:rPr>
              <a:t>Kablo Boru Sistemleri</a:t>
            </a:r>
          </a:p>
        </p:txBody>
      </p:sp>
      <p:sp>
        <p:nvSpPr>
          <p:cNvPr id="8" name="Metin kutusu 7">
            <a:extLst>
              <a:ext uri="{FF2B5EF4-FFF2-40B4-BE49-F238E27FC236}">
                <a16:creationId xmlns:a16="http://schemas.microsoft.com/office/drawing/2014/main" id="{74DB4678-6233-E8C5-43A6-9E11FF29A70E}"/>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Fiziksel Zırh: Yalıtımın Muhafızı</a:t>
            </a:r>
            <a:endParaRPr lang="tr-TR" sz="3600" dirty="0">
              <a:latin typeface="Sans Serif"/>
            </a:endParaRPr>
          </a:p>
        </p:txBody>
      </p:sp>
      <p:sp>
        <p:nvSpPr>
          <p:cNvPr id="9" name="Metin kutusu 8">
            <a:extLst>
              <a:ext uri="{FF2B5EF4-FFF2-40B4-BE49-F238E27FC236}">
                <a16:creationId xmlns:a16="http://schemas.microsoft.com/office/drawing/2014/main" id="{5AE5FF24-81D2-B707-B3F3-E8A346D4E85F}"/>
              </a:ext>
            </a:extLst>
          </p:cNvPr>
          <p:cNvSpPr txBox="1"/>
          <p:nvPr/>
        </p:nvSpPr>
        <p:spPr>
          <a:xfrm rot="10800000" flipV="1">
            <a:off x="4412712" y="1281111"/>
            <a:ext cx="3523025" cy="461665"/>
          </a:xfrm>
          <a:prstGeom prst="rect">
            <a:avLst/>
          </a:prstGeom>
          <a:noFill/>
        </p:spPr>
        <p:txBody>
          <a:bodyPr wrap="square" rtlCol="0">
            <a:spAutoFit/>
          </a:bodyPr>
          <a:lstStyle/>
          <a:p>
            <a:pPr algn="l"/>
            <a:r>
              <a:rPr lang="tr-TR" sz="2400" dirty="0">
                <a:latin typeface="Sans Serif"/>
              </a:rPr>
              <a:t>Zırhlı Kablo Teknolojileri</a:t>
            </a:r>
          </a:p>
        </p:txBody>
      </p:sp>
      <p:sp>
        <p:nvSpPr>
          <p:cNvPr id="10" name="Metin kutusu 9">
            <a:extLst>
              <a:ext uri="{FF2B5EF4-FFF2-40B4-BE49-F238E27FC236}">
                <a16:creationId xmlns:a16="http://schemas.microsoft.com/office/drawing/2014/main" id="{7E14781E-7C79-DC35-D7B5-362D222EFA5D}"/>
              </a:ext>
            </a:extLst>
          </p:cNvPr>
          <p:cNvSpPr txBox="1"/>
          <p:nvPr/>
        </p:nvSpPr>
        <p:spPr>
          <a:xfrm rot="10800000" flipV="1">
            <a:off x="8537384" y="1283220"/>
            <a:ext cx="2622079" cy="461665"/>
          </a:xfrm>
          <a:prstGeom prst="rect">
            <a:avLst/>
          </a:prstGeom>
          <a:noFill/>
        </p:spPr>
        <p:txBody>
          <a:bodyPr wrap="square" rtlCol="0">
            <a:spAutoFit/>
          </a:bodyPr>
          <a:lstStyle/>
          <a:p>
            <a:pPr algn="l"/>
            <a:r>
              <a:rPr lang="tr-TR" sz="2400" dirty="0">
                <a:latin typeface="Sans Serif"/>
              </a:rPr>
              <a:t>Bina İçi Güvenlik</a:t>
            </a:r>
          </a:p>
        </p:txBody>
      </p:sp>
      <p:sp>
        <p:nvSpPr>
          <p:cNvPr id="11" name="Metin kutusu 10">
            <a:extLst>
              <a:ext uri="{FF2B5EF4-FFF2-40B4-BE49-F238E27FC236}">
                <a16:creationId xmlns:a16="http://schemas.microsoft.com/office/drawing/2014/main" id="{8EFBAA42-B027-4B03-AE02-443F02A8B81E}"/>
              </a:ext>
            </a:extLst>
          </p:cNvPr>
          <p:cNvSpPr txBox="1"/>
          <p:nvPr/>
        </p:nvSpPr>
        <p:spPr>
          <a:xfrm>
            <a:off x="721115" y="3967835"/>
            <a:ext cx="3290707" cy="2308324"/>
          </a:xfrm>
          <a:prstGeom prst="rect">
            <a:avLst/>
          </a:prstGeom>
          <a:noFill/>
        </p:spPr>
        <p:txBody>
          <a:bodyPr wrap="square" rtlCol="0">
            <a:spAutoFit/>
          </a:bodyPr>
          <a:lstStyle/>
          <a:p>
            <a:pPr algn="l"/>
            <a:r>
              <a:rPr lang="tr-TR" sz="1600" dirty="0">
                <a:latin typeface="Sans Serif"/>
              </a:rPr>
              <a:t>Standarda göre ezilme, darbe ve bükülme dirençleri sınıflandırılır.</a:t>
            </a:r>
          </a:p>
          <a:p>
            <a:pPr algn="l"/>
            <a:endParaRPr lang="tr-TR" sz="1600" b="1" dirty="0">
              <a:latin typeface="Sans Serif"/>
            </a:endParaRPr>
          </a:p>
          <a:p>
            <a:pPr algn="l"/>
            <a:r>
              <a:rPr lang="tr-TR" sz="1600" b="1" u="sng" dirty="0">
                <a:solidFill>
                  <a:schemeClr val="tx2">
                    <a:lumMod val="75000"/>
                    <a:lumOff val="25000"/>
                  </a:schemeClr>
                </a:solidFill>
                <a:latin typeface="Sans Serif"/>
              </a:rPr>
              <a:t>Kullanım Alanları</a:t>
            </a:r>
          </a:p>
          <a:p>
            <a:pPr algn="l"/>
            <a:endParaRPr lang="tr-TR" sz="1600" dirty="0">
              <a:latin typeface="Sans Serif"/>
            </a:endParaRPr>
          </a:p>
          <a:p>
            <a:pPr algn="l"/>
            <a:r>
              <a:rPr lang="tr-TR" sz="1600" dirty="0" err="1">
                <a:latin typeface="Sans Serif"/>
              </a:rPr>
              <a:t>Rijit</a:t>
            </a:r>
            <a:r>
              <a:rPr lang="tr-TR" sz="1600" dirty="0">
                <a:latin typeface="Sans Serif"/>
              </a:rPr>
              <a:t> Borular (ağır darbe riski),</a:t>
            </a:r>
          </a:p>
          <a:p>
            <a:pPr algn="l"/>
            <a:r>
              <a:rPr lang="tr-TR" sz="1600" dirty="0">
                <a:latin typeface="Sans Serif"/>
              </a:rPr>
              <a:t>Esnek Borular (titreşimli makineler), </a:t>
            </a:r>
          </a:p>
          <a:p>
            <a:pPr algn="l"/>
            <a:r>
              <a:rPr lang="tr-TR" sz="1600" dirty="0">
                <a:latin typeface="Sans Serif"/>
              </a:rPr>
              <a:t>Yer Altı Boruları (toprak basıncı).</a:t>
            </a:r>
          </a:p>
        </p:txBody>
      </p:sp>
      <p:sp>
        <p:nvSpPr>
          <p:cNvPr id="12" name="Metin kutusu 11">
            <a:extLst>
              <a:ext uri="{FF2B5EF4-FFF2-40B4-BE49-F238E27FC236}">
                <a16:creationId xmlns:a16="http://schemas.microsoft.com/office/drawing/2014/main" id="{F691A430-5CA4-7DE5-5514-5894A4D31AE5}"/>
              </a:ext>
            </a:extLst>
          </p:cNvPr>
          <p:cNvSpPr txBox="1"/>
          <p:nvPr/>
        </p:nvSpPr>
        <p:spPr>
          <a:xfrm>
            <a:off x="5178382" y="1937488"/>
            <a:ext cx="843681" cy="307777"/>
          </a:xfrm>
          <a:prstGeom prst="rect">
            <a:avLst/>
          </a:prstGeom>
          <a:noFill/>
        </p:spPr>
        <p:txBody>
          <a:bodyPr wrap="square" rtlCol="0">
            <a:spAutoFit/>
          </a:bodyPr>
          <a:lstStyle/>
          <a:p>
            <a:pPr algn="l"/>
            <a:r>
              <a:rPr lang="tr-TR" sz="1400" dirty="0">
                <a:latin typeface="Sans Serif"/>
              </a:rPr>
              <a:t>Dış Kılıf</a:t>
            </a:r>
          </a:p>
        </p:txBody>
      </p:sp>
      <p:sp>
        <p:nvSpPr>
          <p:cNvPr id="13" name="Metin kutusu 12">
            <a:extLst>
              <a:ext uri="{FF2B5EF4-FFF2-40B4-BE49-F238E27FC236}">
                <a16:creationId xmlns:a16="http://schemas.microsoft.com/office/drawing/2014/main" id="{BB810A70-9152-A00D-13AD-D48F0F028AC3}"/>
              </a:ext>
            </a:extLst>
          </p:cNvPr>
          <p:cNvSpPr txBox="1"/>
          <p:nvPr/>
        </p:nvSpPr>
        <p:spPr>
          <a:xfrm>
            <a:off x="6043432" y="2102679"/>
            <a:ext cx="1828800" cy="307777"/>
          </a:xfrm>
          <a:prstGeom prst="rect">
            <a:avLst/>
          </a:prstGeom>
          <a:noFill/>
        </p:spPr>
        <p:txBody>
          <a:bodyPr wrap="square" rtlCol="0">
            <a:spAutoFit/>
          </a:bodyPr>
          <a:lstStyle/>
          <a:p>
            <a:pPr algn="l"/>
            <a:r>
              <a:rPr lang="tr-TR" sz="1400" dirty="0">
                <a:latin typeface="Sans Serif"/>
              </a:rPr>
              <a:t>Çelik Tel Zırh</a:t>
            </a:r>
          </a:p>
        </p:txBody>
      </p:sp>
      <p:sp>
        <p:nvSpPr>
          <p:cNvPr id="14" name="Metin kutusu 13">
            <a:extLst>
              <a:ext uri="{FF2B5EF4-FFF2-40B4-BE49-F238E27FC236}">
                <a16:creationId xmlns:a16="http://schemas.microsoft.com/office/drawing/2014/main" id="{E7E68EE3-B394-6FE7-7284-34631E41E59F}"/>
              </a:ext>
            </a:extLst>
          </p:cNvPr>
          <p:cNvSpPr txBox="1"/>
          <p:nvPr/>
        </p:nvSpPr>
        <p:spPr>
          <a:xfrm>
            <a:off x="6470565" y="2353389"/>
            <a:ext cx="1217121" cy="307777"/>
          </a:xfrm>
          <a:prstGeom prst="rect">
            <a:avLst/>
          </a:prstGeom>
          <a:noFill/>
        </p:spPr>
        <p:txBody>
          <a:bodyPr wrap="square" rtlCol="0">
            <a:spAutoFit/>
          </a:bodyPr>
          <a:lstStyle/>
          <a:p>
            <a:pPr algn="l"/>
            <a:r>
              <a:rPr lang="tr-TR" sz="1400" dirty="0" err="1">
                <a:latin typeface="Sans Serif"/>
              </a:rPr>
              <a:t>Yataklama</a:t>
            </a:r>
            <a:endParaRPr lang="tr-TR" sz="1400" dirty="0">
              <a:latin typeface="Sans Serif"/>
            </a:endParaRPr>
          </a:p>
        </p:txBody>
      </p:sp>
      <p:sp>
        <p:nvSpPr>
          <p:cNvPr id="15" name="Metin kutusu 14">
            <a:extLst>
              <a:ext uri="{FF2B5EF4-FFF2-40B4-BE49-F238E27FC236}">
                <a16:creationId xmlns:a16="http://schemas.microsoft.com/office/drawing/2014/main" id="{B38DD272-F91C-C5A5-A8D6-F3F8C21F7EE4}"/>
              </a:ext>
            </a:extLst>
          </p:cNvPr>
          <p:cNvSpPr txBox="1"/>
          <p:nvPr/>
        </p:nvSpPr>
        <p:spPr>
          <a:xfrm>
            <a:off x="6829206" y="2616391"/>
            <a:ext cx="814879" cy="307777"/>
          </a:xfrm>
          <a:prstGeom prst="rect">
            <a:avLst/>
          </a:prstGeom>
          <a:noFill/>
        </p:spPr>
        <p:txBody>
          <a:bodyPr wrap="square" rtlCol="0">
            <a:spAutoFit/>
          </a:bodyPr>
          <a:lstStyle/>
          <a:p>
            <a:pPr algn="l"/>
            <a:r>
              <a:rPr lang="tr-TR" sz="1400" dirty="0">
                <a:latin typeface="Sans Serif"/>
              </a:rPr>
              <a:t>Yalıtım</a:t>
            </a:r>
          </a:p>
        </p:txBody>
      </p:sp>
      <p:sp>
        <p:nvSpPr>
          <p:cNvPr id="16" name="Metin kutusu 15">
            <a:extLst>
              <a:ext uri="{FF2B5EF4-FFF2-40B4-BE49-F238E27FC236}">
                <a16:creationId xmlns:a16="http://schemas.microsoft.com/office/drawing/2014/main" id="{1035554D-3ACD-22EA-3526-C594FCCCD692}"/>
              </a:ext>
            </a:extLst>
          </p:cNvPr>
          <p:cNvSpPr txBox="1"/>
          <p:nvPr/>
        </p:nvSpPr>
        <p:spPr>
          <a:xfrm>
            <a:off x="6376163" y="3660058"/>
            <a:ext cx="1199369" cy="307777"/>
          </a:xfrm>
          <a:prstGeom prst="rect">
            <a:avLst/>
          </a:prstGeom>
          <a:noFill/>
        </p:spPr>
        <p:txBody>
          <a:bodyPr wrap="square" rtlCol="0">
            <a:spAutoFit/>
          </a:bodyPr>
          <a:lstStyle/>
          <a:p>
            <a:pPr algn="l"/>
            <a:r>
              <a:rPr lang="tr-TR" sz="1400" dirty="0">
                <a:latin typeface="Sans Serif"/>
              </a:rPr>
              <a:t>Bakır İletken</a:t>
            </a:r>
          </a:p>
        </p:txBody>
      </p:sp>
      <p:sp>
        <p:nvSpPr>
          <p:cNvPr id="17" name="Metin kutusu 16">
            <a:extLst>
              <a:ext uri="{FF2B5EF4-FFF2-40B4-BE49-F238E27FC236}">
                <a16:creationId xmlns:a16="http://schemas.microsoft.com/office/drawing/2014/main" id="{5AA5EBCC-3C1A-44A7-20AB-E473AF190713}"/>
              </a:ext>
            </a:extLst>
          </p:cNvPr>
          <p:cNvSpPr txBox="1"/>
          <p:nvPr/>
        </p:nvSpPr>
        <p:spPr>
          <a:xfrm>
            <a:off x="4221163" y="4266865"/>
            <a:ext cx="3474451" cy="1815882"/>
          </a:xfrm>
          <a:prstGeom prst="rect">
            <a:avLst/>
          </a:prstGeom>
          <a:noFill/>
        </p:spPr>
        <p:txBody>
          <a:bodyPr wrap="square" rtlCol="0">
            <a:spAutoFit/>
          </a:bodyPr>
          <a:lstStyle/>
          <a:p>
            <a:pPr rtl="0"/>
            <a:r>
              <a:rPr lang="tr-TR" sz="1600" dirty="0">
                <a:latin typeface="Sans Serif"/>
              </a:rPr>
              <a:t>Ezilme, kesilme ve kemirgenlere karşı en üst düzey korumayı sağlar.</a:t>
            </a:r>
          </a:p>
          <a:p>
            <a:pPr rtl="0"/>
            <a:endParaRPr lang="tr-TR" sz="1600" dirty="0">
              <a:latin typeface="Sans Serif"/>
            </a:endParaRPr>
          </a:p>
          <a:p>
            <a:pPr rtl="0"/>
            <a:r>
              <a:rPr lang="tr-TR" sz="1600" dirty="0">
                <a:latin typeface="Sans Serif"/>
              </a:rPr>
              <a:t>Zırh, yalıtım delinirse akımı toprağa taşıyarak koruma cihazlarını (RCD) devreye sokan bir güvenlik bariyeridir.</a:t>
            </a:r>
          </a:p>
        </p:txBody>
      </p:sp>
      <p:sp>
        <p:nvSpPr>
          <p:cNvPr id="18" name="Metin kutusu 17">
            <a:extLst>
              <a:ext uri="{FF2B5EF4-FFF2-40B4-BE49-F238E27FC236}">
                <a16:creationId xmlns:a16="http://schemas.microsoft.com/office/drawing/2014/main" id="{BCE3AEF7-85AD-F6AF-F32D-C7DF6D565548}"/>
              </a:ext>
            </a:extLst>
          </p:cNvPr>
          <p:cNvSpPr txBox="1"/>
          <p:nvPr/>
        </p:nvSpPr>
        <p:spPr>
          <a:xfrm>
            <a:off x="7935738" y="4266865"/>
            <a:ext cx="3635717" cy="2308324"/>
          </a:xfrm>
          <a:prstGeom prst="rect">
            <a:avLst/>
          </a:prstGeom>
          <a:noFill/>
        </p:spPr>
        <p:txBody>
          <a:bodyPr wrap="square" rtlCol="0">
            <a:spAutoFit/>
          </a:bodyPr>
          <a:lstStyle/>
          <a:p>
            <a:pPr rtl="0"/>
            <a:r>
              <a:rPr lang="tr-TR" sz="1600" dirty="0">
                <a:latin typeface="Sans Serif"/>
              </a:rPr>
              <a:t>Şemada duvar içine sığ (&lt;50mm) gömülen kablo ve çivi/vida riski gösterilmektedir.</a:t>
            </a:r>
          </a:p>
          <a:p>
            <a:pPr rtl="0"/>
            <a:endParaRPr lang="tr-TR" sz="1600" dirty="0">
              <a:latin typeface="Sans Serif"/>
            </a:endParaRPr>
          </a:p>
          <a:p>
            <a:pPr rtl="0"/>
            <a:r>
              <a:rPr lang="tr-TR" sz="1600" dirty="0">
                <a:latin typeface="Sans Serif"/>
              </a:rPr>
              <a:t>​Duvarlara sığ (&lt;50mm) gömülen kablolar, çivi/vida riskine karşı ya metalik koruma içinde olmalı ya da </a:t>
            </a:r>
            <a:r>
              <a:rPr lang="tr-TR" sz="1600" b="1" dirty="0">
                <a:latin typeface="Sans Serif"/>
              </a:rPr>
              <a:t>30 </a:t>
            </a:r>
            <a:r>
              <a:rPr lang="tr-TR" sz="1600" b="1" dirty="0" err="1">
                <a:latin typeface="Sans Serif"/>
              </a:rPr>
              <a:t>mA</a:t>
            </a:r>
            <a:r>
              <a:rPr lang="tr-TR" sz="1600" b="1" dirty="0">
                <a:latin typeface="Sans Serif"/>
              </a:rPr>
              <a:t> hassasiyetinde bir Artık Akım Cihazı (RCD)</a:t>
            </a:r>
            <a:r>
              <a:rPr lang="tr-TR" sz="1600" dirty="0">
                <a:latin typeface="Sans Serif"/>
              </a:rPr>
              <a:t> ile korunmalıdır.</a:t>
            </a:r>
          </a:p>
        </p:txBody>
      </p:sp>
      <p:cxnSp>
        <p:nvCxnSpPr>
          <p:cNvPr id="19" name="Düz Ok Bağlayıcısı 18">
            <a:extLst>
              <a:ext uri="{FF2B5EF4-FFF2-40B4-BE49-F238E27FC236}">
                <a16:creationId xmlns:a16="http://schemas.microsoft.com/office/drawing/2014/main" id="{E8A81317-0473-9476-276E-2B2812F9CBE5}"/>
              </a:ext>
            </a:extLst>
          </p:cNvPr>
          <p:cNvCxnSpPr>
            <a:cxnSpLocks/>
          </p:cNvCxnSpPr>
          <p:nvPr/>
        </p:nvCxnSpPr>
        <p:spPr>
          <a:xfrm>
            <a:off x="4131903" y="4381490"/>
            <a:ext cx="0" cy="2079075"/>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Düz Ok Bağlayıcısı 20">
            <a:extLst>
              <a:ext uri="{FF2B5EF4-FFF2-40B4-BE49-F238E27FC236}">
                <a16:creationId xmlns:a16="http://schemas.microsoft.com/office/drawing/2014/main" id="{198B73F5-F456-08C5-520F-544270923870}"/>
              </a:ext>
            </a:extLst>
          </p:cNvPr>
          <p:cNvCxnSpPr>
            <a:cxnSpLocks/>
          </p:cNvCxnSpPr>
          <p:nvPr/>
        </p:nvCxnSpPr>
        <p:spPr>
          <a:xfrm>
            <a:off x="7695614" y="2908301"/>
            <a:ext cx="0" cy="4510918"/>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69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B5C1729-648D-6B1F-DD53-C943AEED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363" y="2161763"/>
            <a:ext cx="6789271" cy="4461322"/>
          </a:xfrm>
          <a:prstGeom prst="rect">
            <a:avLst/>
          </a:prstGeom>
        </p:spPr>
      </p:pic>
      <p:sp>
        <p:nvSpPr>
          <p:cNvPr id="5" name="Metin kutusu 4">
            <a:extLst>
              <a:ext uri="{FF2B5EF4-FFF2-40B4-BE49-F238E27FC236}">
                <a16:creationId xmlns:a16="http://schemas.microsoft.com/office/drawing/2014/main" id="{6E841CCA-28D4-8033-7C63-82C492371FA9}"/>
              </a:ext>
            </a:extLst>
          </p:cNvPr>
          <p:cNvSpPr txBox="1"/>
          <p:nvPr/>
        </p:nvSpPr>
        <p:spPr>
          <a:xfrm rot="10800000" flipV="1">
            <a:off x="611092" y="518933"/>
            <a:ext cx="1096981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Güvenli Tasarımın Temeli: Yalıtım Koordinasyonu</a:t>
            </a:r>
          </a:p>
        </p:txBody>
      </p:sp>
      <p:sp>
        <p:nvSpPr>
          <p:cNvPr id="9" name="Metin kutusu 8">
            <a:extLst>
              <a:ext uri="{FF2B5EF4-FFF2-40B4-BE49-F238E27FC236}">
                <a16:creationId xmlns:a16="http://schemas.microsoft.com/office/drawing/2014/main" id="{60F0A137-A8BD-AADB-7294-2962A413937A}"/>
              </a:ext>
            </a:extLst>
          </p:cNvPr>
          <p:cNvSpPr txBox="1"/>
          <p:nvPr/>
        </p:nvSpPr>
        <p:spPr>
          <a:xfrm>
            <a:off x="3147835" y="2782669"/>
            <a:ext cx="3252965" cy="646331"/>
          </a:xfrm>
          <a:prstGeom prst="rect">
            <a:avLst/>
          </a:prstGeom>
          <a:noFill/>
        </p:spPr>
        <p:txBody>
          <a:bodyPr wrap="square" rtlCol="0">
            <a:spAutoFit/>
          </a:bodyPr>
          <a:lstStyle/>
          <a:p>
            <a:r>
              <a:rPr lang="tr-TR" dirty="0">
                <a:latin typeface="Sans Serif"/>
              </a:rPr>
              <a:t>​</a:t>
            </a:r>
            <a:r>
              <a:rPr lang="tr-TR" b="1" dirty="0">
                <a:latin typeface="Sans Serif"/>
              </a:rPr>
              <a:t>Açıklık:</a:t>
            </a:r>
            <a:r>
              <a:rPr lang="tr-TR" dirty="0">
                <a:latin typeface="Sans Serif"/>
              </a:rPr>
              <a:t> Hava yolu mesafesi (Aşırı gerilime karşı)</a:t>
            </a:r>
          </a:p>
        </p:txBody>
      </p:sp>
      <p:sp>
        <p:nvSpPr>
          <p:cNvPr id="10" name="Metin kutusu 9">
            <a:extLst>
              <a:ext uri="{FF2B5EF4-FFF2-40B4-BE49-F238E27FC236}">
                <a16:creationId xmlns:a16="http://schemas.microsoft.com/office/drawing/2014/main" id="{7E24E63F-181C-0295-4787-1BADD48E80E9}"/>
              </a:ext>
            </a:extLst>
          </p:cNvPr>
          <p:cNvSpPr txBox="1"/>
          <p:nvPr/>
        </p:nvSpPr>
        <p:spPr>
          <a:xfrm>
            <a:off x="7752271" y="4800923"/>
            <a:ext cx="2555511" cy="923330"/>
          </a:xfrm>
          <a:prstGeom prst="rect">
            <a:avLst/>
          </a:prstGeom>
          <a:noFill/>
        </p:spPr>
        <p:txBody>
          <a:bodyPr wrap="square" rtlCol="0">
            <a:spAutoFit/>
          </a:bodyPr>
          <a:lstStyle/>
          <a:p>
            <a:r>
              <a:rPr lang="tr-TR" b="1" dirty="0">
                <a:latin typeface="Sans Serif"/>
              </a:rPr>
              <a:t>Yüzeysel Kaçak Yolu:</a:t>
            </a:r>
            <a:r>
              <a:rPr lang="tr-TR" dirty="0">
                <a:latin typeface="Sans Serif"/>
              </a:rPr>
              <a:t> Yüzey mesafesi (Kirlenmeye karşı).</a:t>
            </a:r>
          </a:p>
        </p:txBody>
      </p:sp>
      <p:sp>
        <p:nvSpPr>
          <p:cNvPr id="11" name="Metin kutusu 10">
            <a:extLst>
              <a:ext uri="{FF2B5EF4-FFF2-40B4-BE49-F238E27FC236}">
                <a16:creationId xmlns:a16="http://schemas.microsoft.com/office/drawing/2014/main" id="{0034CAEC-3741-8E42-7F6E-DFA1F8911941}"/>
              </a:ext>
            </a:extLst>
          </p:cNvPr>
          <p:cNvSpPr txBox="1"/>
          <p:nvPr/>
        </p:nvSpPr>
        <p:spPr>
          <a:xfrm>
            <a:off x="1027951" y="2285978"/>
            <a:ext cx="3824942" cy="646331"/>
          </a:xfrm>
          <a:prstGeom prst="rect">
            <a:avLst/>
          </a:prstGeom>
          <a:noFill/>
        </p:spPr>
        <p:txBody>
          <a:bodyPr wrap="square" rtlCol="0">
            <a:spAutoFit/>
          </a:bodyPr>
          <a:lstStyle/>
          <a:p>
            <a:r>
              <a:rPr lang="tr-TR" b="1" dirty="0">
                <a:latin typeface="Sans Serif"/>
              </a:rPr>
              <a:t>IEC 60664 - Yalıtım Koordinasyonu</a:t>
            </a:r>
          </a:p>
        </p:txBody>
      </p:sp>
      <p:sp>
        <p:nvSpPr>
          <p:cNvPr id="12" name="Metin kutusu 11">
            <a:extLst>
              <a:ext uri="{FF2B5EF4-FFF2-40B4-BE49-F238E27FC236}">
                <a16:creationId xmlns:a16="http://schemas.microsoft.com/office/drawing/2014/main" id="{7ACF87E6-0334-0BA1-A5EC-6944258D77BC}"/>
              </a:ext>
            </a:extLst>
          </p:cNvPr>
          <p:cNvSpPr txBox="1"/>
          <p:nvPr/>
        </p:nvSpPr>
        <p:spPr>
          <a:xfrm>
            <a:off x="1027951" y="1201390"/>
            <a:ext cx="10136094" cy="923330"/>
          </a:xfrm>
          <a:prstGeom prst="rect">
            <a:avLst/>
          </a:prstGeom>
          <a:noFill/>
        </p:spPr>
        <p:txBody>
          <a:bodyPr wrap="square" rtlCol="0">
            <a:spAutoFit/>
          </a:bodyPr>
          <a:lstStyle/>
          <a:p>
            <a:r>
              <a:rPr lang="tr-TR" dirty="0">
                <a:latin typeface="Sans Serif"/>
              </a:rPr>
              <a:t>Elektriksel tasarımlarda teknik güvenlik, sadece bileşen kalitesiyle değil, fiziksel yerleşimdeki hassasiyetle sağlanır. </a:t>
            </a:r>
            <a:r>
              <a:rPr lang="tr-TR" b="1" dirty="0">
                <a:latin typeface="Sans Serif"/>
              </a:rPr>
              <a:t>IEC 60664</a:t>
            </a:r>
            <a:r>
              <a:rPr lang="tr-TR" dirty="0">
                <a:latin typeface="Sans Serif"/>
              </a:rPr>
              <a:t> standardı, ekipmanların elektriksel atlamalara ve kirlenmeye karşı dayanıklı olması için iki temel mesafe kriterini esas alır:</a:t>
            </a:r>
          </a:p>
        </p:txBody>
      </p:sp>
      <p:sp>
        <p:nvSpPr>
          <p:cNvPr id="13" name="Metin kutusu 12">
            <a:extLst>
              <a:ext uri="{FF2B5EF4-FFF2-40B4-BE49-F238E27FC236}">
                <a16:creationId xmlns:a16="http://schemas.microsoft.com/office/drawing/2014/main" id="{D6F26F5B-6AED-A97A-D669-A64E7D318F86}"/>
              </a:ext>
            </a:extLst>
          </p:cNvPr>
          <p:cNvSpPr txBox="1"/>
          <p:nvPr/>
        </p:nvSpPr>
        <p:spPr>
          <a:xfrm>
            <a:off x="1346998" y="6259086"/>
            <a:ext cx="9584237" cy="369332"/>
          </a:xfrm>
          <a:prstGeom prst="rect">
            <a:avLst/>
          </a:prstGeom>
          <a:noFill/>
        </p:spPr>
        <p:txBody>
          <a:bodyPr wrap="square" rtlCol="0" anchor="ctr">
            <a:spAutoFit/>
          </a:bodyPr>
          <a:lstStyle/>
          <a:p>
            <a:pPr algn="ctr"/>
            <a:r>
              <a:rPr lang="tr-TR" b="1" dirty="0">
                <a:latin typeface="Sans Serif"/>
              </a:rPr>
              <a:t>Teknik yeterlilik, ancak standartlara ve yasalara uygun olduğunda tam güvence sağlar.</a:t>
            </a:r>
            <a:endParaRPr lang="tr-TR" dirty="0">
              <a:latin typeface="Sans Serif"/>
            </a:endParaRPr>
          </a:p>
        </p:txBody>
      </p:sp>
    </p:spTree>
    <p:extLst>
      <p:ext uri="{BB962C8B-B14F-4D97-AF65-F5344CB8AC3E}">
        <p14:creationId xmlns:p14="http://schemas.microsoft.com/office/powerpoint/2010/main" val="3804944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7DFA6F-4D39-E2F5-04CD-FE567DF43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393" y="2118908"/>
            <a:ext cx="7643906" cy="3794531"/>
          </a:xfrm>
          <a:prstGeom prst="rect">
            <a:avLst/>
          </a:prstGeom>
        </p:spPr>
      </p:pic>
      <p:sp>
        <p:nvSpPr>
          <p:cNvPr id="6" name="Metin kutusu 5">
            <a:extLst>
              <a:ext uri="{FF2B5EF4-FFF2-40B4-BE49-F238E27FC236}">
                <a16:creationId xmlns:a16="http://schemas.microsoft.com/office/drawing/2014/main" id="{27AE6723-9A95-B95A-C8F8-494694E3A406}"/>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a:latin typeface="Sans Serif"/>
              </a:rPr>
              <a:t>İzole Halı Koruma</a:t>
            </a:r>
            <a:endParaRPr lang="tr-TR" sz="3600">
              <a:latin typeface="Sans Serif"/>
            </a:endParaRPr>
          </a:p>
        </p:txBody>
      </p:sp>
      <p:sp>
        <p:nvSpPr>
          <p:cNvPr id="7" name="Metin kutusu 6">
            <a:extLst>
              <a:ext uri="{FF2B5EF4-FFF2-40B4-BE49-F238E27FC236}">
                <a16:creationId xmlns:a16="http://schemas.microsoft.com/office/drawing/2014/main" id="{71E322C6-34F0-24AC-8371-38DBAC29850A}"/>
              </a:ext>
            </a:extLst>
          </p:cNvPr>
          <p:cNvSpPr txBox="1"/>
          <p:nvPr/>
        </p:nvSpPr>
        <p:spPr>
          <a:xfrm>
            <a:off x="1080585" y="1195578"/>
            <a:ext cx="10235522" cy="923330"/>
          </a:xfrm>
          <a:prstGeom prst="rect">
            <a:avLst/>
          </a:prstGeom>
          <a:noFill/>
        </p:spPr>
        <p:txBody>
          <a:bodyPr wrap="square" rtlCol="0">
            <a:spAutoFit/>
          </a:bodyPr>
          <a:lstStyle/>
          <a:p>
            <a:r>
              <a:rPr lang="tr-TR" dirty="0">
                <a:latin typeface="Sans Serif"/>
              </a:rPr>
              <a:t>Elektrik çarpmalarının çoğu, akımın vücut üzerinden toprağa devresini tamamlamasıyla gerçekleşir. </a:t>
            </a:r>
            <a:r>
              <a:rPr lang="tr-TR" b="1" dirty="0">
                <a:latin typeface="Sans Serif"/>
              </a:rPr>
              <a:t>IEC 61111</a:t>
            </a:r>
            <a:r>
              <a:rPr lang="tr-TR" dirty="0">
                <a:latin typeface="Sans Serif"/>
              </a:rPr>
              <a:t> standartlı izole halılar, bu yolu yüksek bir dirençle keserek pano önlerinde ve trafo merkezlerinde hayat kurtaran bir bariyer oluşturur.</a:t>
            </a:r>
          </a:p>
        </p:txBody>
      </p:sp>
      <p:sp>
        <p:nvSpPr>
          <p:cNvPr id="8" name="Metin kutusu 7">
            <a:extLst>
              <a:ext uri="{FF2B5EF4-FFF2-40B4-BE49-F238E27FC236}">
                <a16:creationId xmlns:a16="http://schemas.microsoft.com/office/drawing/2014/main" id="{EB131641-72F2-8860-BA14-5B5DAC90B89D}"/>
              </a:ext>
            </a:extLst>
          </p:cNvPr>
          <p:cNvSpPr txBox="1"/>
          <p:nvPr/>
        </p:nvSpPr>
        <p:spPr>
          <a:xfrm>
            <a:off x="1222188" y="5987559"/>
            <a:ext cx="10235522" cy="615553"/>
          </a:xfrm>
          <a:prstGeom prst="rect">
            <a:avLst/>
          </a:prstGeom>
          <a:noFill/>
        </p:spPr>
        <p:txBody>
          <a:bodyPr wrap="square" rtlCol="0">
            <a:spAutoFit/>
          </a:bodyPr>
          <a:lstStyle/>
          <a:p>
            <a:r>
              <a:rPr lang="tr-TR" b="1" dirty="0">
                <a:latin typeface="Sans Serif"/>
              </a:rPr>
              <a:t>Bakım Notu; </a:t>
            </a:r>
          </a:p>
          <a:p>
            <a:r>
              <a:rPr lang="tr-TR" sz="1600" dirty="0" err="1">
                <a:latin typeface="Sans Serif"/>
              </a:rPr>
              <a:t>Solventle</a:t>
            </a:r>
            <a:r>
              <a:rPr lang="tr-TR" sz="1600" dirty="0">
                <a:latin typeface="Sans Serif"/>
              </a:rPr>
              <a:t> temizlemeyin. Doğrudan güneş ışığından koruyun. Periyodik olarak delik ve çatlak kontrolü yapın.</a:t>
            </a:r>
          </a:p>
        </p:txBody>
      </p:sp>
    </p:spTree>
    <p:extLst>
      <p:ext uri="{BB962C8B-B14F-4D97-AF65-F5344CB8AC3E}">
        <p14:creationId xmlns:p14="http://schemas.microsoft.com/office/powerpoint/2010/main" val="3927868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86F6D9B-174E-2D73-3B3F-B250FA02A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850" y="0"/>
            <a:ext cx="8058150" cy="6858000"/>
          </a:xfrm>
          <a:prstGeom prst="rect">
            <a:avLst/>
          </a:prstGeom>
        </p:spPr>
      </p:pic>
      <p:sp>
        <p:nvSpPr>
          <p:cNvPr id="7" name="Metin kutusu 6">
            <a:extLst>
              <a:ext uri="{FF2B5EF4-FFF2-40B4-BE49-F238E27FC236}">
                <a16:creationId xmlns:a16="http://schemas.microsoft.com/office/drawing/2014/main" id="{5B61AD4B-E5BA-47CD-CFF7-03A4F6959FF0}"/>
              </a:ext>
            </a:extLst>
          </p:cNvPr>
          <p:cNvSpPr txBox="1"/>
          <p:nvPr/>
        </p:nvSpPr>
        <p:spPr>
          <a:xfrm rot="10800000" flipV="1">
            <a:off x="921869" y="600651"/>
            <a:ext cx="107990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rtl="0"/>
            <a:r>
              <a:rPr lang="tr-TR" sz="3600" b="1" dirty="0">
                <a:latin typeface="Sans Serif"/>
              </a:rPr>
              <a:t>İleri Gözcü: Ark Hatası Algılama Cihazları (AFDD)</a:t>
            </a:r>
          </a:p>
        </p:txBody>
      </p:sp>
      <p:sp>
        <p:nvSpPr>
          <p:cNvPr id="8" name="Metin kutusu 7">
            <a:extLst>
              <a:ext uri="{FF2B5EF4-FFF2-40B4-BE49-F238E27FC236}">
                <a16:creationId xmlns:a16="http://schemas.microsoft.com/office/drawing/2014/main" id="{9424B496-E994-7C5E-2570-2C81E260107D}"/>
              </a:ext>
            </a:extLst>
          </p:cNvPr>
          <p:cNvSpPr txBox="1"/>
          <p:nvPr/>
        </p:nvSpPr>
        <p:spPr>
          <a:xfrm>
            <a:off x="921870" y="1385968"/>
            <a:ext cx="7173089" cy="923330"/>
          </a:xfrm>
          <a:prstGeom prst="rect">
            <a:avLst/>
          </a:prstGeom>
          <a:noFill/>
        </p:spPr>
        <p:txBody>
          <a:bodyPr wrap="square" rtlCol="0">
            <a:spAutoFit/>
          </a:bodyPr>
          <a:lstStyle/>
          <a:p>
            <a:r>
              <a:rPr lang="tr-TR" dirty="0">
                <a:latin typeface="Sans Serif"/>
              </a:rPr>
              <a:t>Gevşek bağlantılar veya hasarlı kablolardan kaynaklanan seri arklar, ne sigortayı attırır ne de toprağa akım akıttığı için </a:t>
            </a:r>
            <a:r>
              <a:rPr lang="tr-TR" dirty="0" err="1">
                <a:latin typeface="Sans Serif"/>
              </a:rPr>
              <a:t>K.A.R.'ı</a:t>
            </a:r>
            <a:r>
              <a:rPr lang="tr-TR" dirty="0">
                <a:latin typeface="Sans Serif"/>
              </a:rPr>
              <a:t> tetikler. AFDD, bu gizli yangın tehlikesini algılayan tek teknolojidir.</a:t>
            </a:r>
          </a:p>
        </p:txBody>
      </p:sp>
      <p:sp>
        <p:nvSpPr>
          <p:cNvPr id="9" name="Metin kutusu 8">
            <a:extLst>
              <a:ext uri="{FF2B5EF4-FFF2-40B4-BE49-F238E27FC236}">
                <a16:creationId xmlns:a16="http://schemas.microsoft.com/office/drawing/2014/main" id="{EFA9D6B4-3647-CD4E-22DD-2B72A57C4998}"/>
              </a:ext>
            </a:extLst>
          </p:cNvPr>
          <p:cNvSpPr txBox="1"/>
          <p:nvPr/>
        </p:nvSpPr>
        <p:spPr>
          <a:xfrm>
            <a:off x="921870" y="2828835"/>
            <a:ext cx="5800536" cy="1200329"/>
          </a:xfrm>
          <a:prstGeom prst="rect">
            <a:avLst/>
          </a:prstGeom>
          <a:noFill/>
        </p:spPr>
        <p:txBody>
          <a:bodyPr wrap="square" rtlCol="0">
            <a:spAutoFit/>
          </a:bodyPr>
          <a:lstStyle/>
          <a:p>
            <a:r>
              <a:rPr lang="tr-TR" dirty="0">
                <a:latin typeface="Sans Serif"/>
              </a:rPr>
              <a:t>AFDD, akım ve gerilim dalga formlarını bir mikroişlemci ile sürekli analiz eder. Tehlikeli hata arklarının kendine özgü "gürültüsünü", normal çalışma arklarından ayırt eder ve devreyi keser.</a:t>
            </a:r>
          </a:p>
        </p:txBody>
      </p:sp>
      <p:sp>
        <p:nvSpPr>
          <p:cNvPr id="10" name="Metin kutusu 9">
            <a:extLst>
              <a:ext uri="{FF2B5EF4-FFF2-40B4-BE49-F238E27FC236}">
                <a16:creationId xmlns:a16="http://schemas.microsoft.com/office/drawing/2014/main" id="{2C1DC862-6D49-549F-82FE-0C1C193AA959}"/>
              </a:ext>
            </a:extLst>
          </p:cNvPr>
          <p:cNvSpPr txBox="1"/>
          <p:nvPr/>
        </p:nvSpPr>
        <p:spPr>
          <a:xfrm>
            <a:off x="921869" y="2338234"/>
            <a:ext cx="2724913" cy="461665"/>
          </a:xfrm>
          <a:prstGeom prst="rect">
            <a:avLst/>
          </a:prstGeom>
          <a:noFill/>
        </p:spPr>
        <p:txBody>
          <a:bodyPr wrap="square" rtlCol="0">
            <a:spAutoFit/>
          </a:bodyPr>
          <a:lstStyle/>
          <a:p>
            <a:r>
              <a:rPr lang="tr-TR" sz="2400" b="1" dirty="0">
                <a:solidFill>
                  <a:schemeClr val="tx2">
                    <a:lumMod val="75000"/>
                    <a:lumOff val="25000"/>
                  </a:schemeClr>
                </a:solidFill>
                <a:latin typeface="Sans Serif"/>
              </a:rPr>
              <a:t>Çalışma Prensibi</a:t>
            </a:r>
          </a:p>
        </p:txBody>
      </p:sp>
      <p:sp>
        <p:nvSpPr>
          <p:cNvPr id="11" name="Metin kutusu 10">
            <a:extLst>
              <a:ext uri="{FF2B5EF4-FFF2-40B4-BE49-F238E27FC236}">
                <a16:creationId xmlns:a16="http://schemas.microsoft.com/office/drawing/2014/main" id="{B40329F7-E48B-8EE2-575F-EFB575F7EB1A}"/>
              </a:ext>
            </a:extLst>
          </p:cNvPr>
          <p:cNvSpPr txBox="1"/>
          <p:nvPr/>
        </p:nvSpPr>
        <p:spPr>
          <a:xfrm>
            <a:off x="921870" y="5761472"/>
            <a:ext cx="7173089" cy="646331"/>
          </a:xfrm>
          <a:prstGeom prst="rect">
            <a:avLst/>
          </a:prstGeom>
          <a:solidFill>
            <a:schemeClr val="bg1">
              <a:lumMod val="90000"/>
            </a:schemeClr>
          </a:solidFill>
        </p:spPr>
        <p:txBody>
          <a:bodyPr wrap="square" rtlCol="0">
            <a:spAutoFit/>
          </a:bodyPr>
          <a:lstStyle/>
          <a:p>
            <a:r>
              <a:rPr lang="tr-TR" dirty="0">
                <a:latin typeface="Sans Serif"/>
              </a:rPr>
              <a:t>Okullar, hastaneler, ahşap yapılar, tarihi binalar, yanıcı tozların bulunduğu endüstriyel tesisler.</a:t>
            </a:r>
          </a:p>
        </p:txBody>
      </p:sp>
      <p:sp>
        <p:nvSpPr>
          <p:cNvPr id="12" name="Metin kutusu 11">
            <a:extLst>
              <a:ext uri="{FF2B5EF4-FFF2-40B4-BE49-F238E27FC236}">
                <a16:creationId xmlns:a16="http://schemas.microsoft.com/office/drawing/2014/main" id="{EF84C3C5-E9F1-79DA-7163-D69BF2551DEF}"/>
              </a:ext>
            </a:extLst>
          </p:cNvPr>
          <p:cNvSpPr txBox="1"/>
          <p:nvPr/>
        </p:nvSpPr>
        <p:spPr>
          <a:xfrm>
            <a:off x="921870" y="5249623"/>
            <a:ext cx="2724912" cy="369332"/>
          </a:xfrm>
          <a:prstGeom prst="rect">
            <a:avLst/>
          </a:prstGeom>
          <a:solidFill>
            <a:schemeClr val="tx2">
              <a:lumMod val="75000"/>
              <a:lumOff val="25000"/>
            </a:schemeClr>
          </a:solidFill>
        </p:spPr>
        <p:txBody>
          <a:bodyPr wrap="square" rtlCol="0">
            <a:spAutoFit/>
          </a:bodyPr>
          <a:lstStyle/>
          <a:p>
            <a:r>
              <a:rPr lang="tr-TR" b="1" dirty="0">
                <a:solidFill>
                  <a:schemeClr val="bg1"/>
                </a:solidFill>
                <a:latin typeface="Sans Serif"/>
              </a:rPr>
              <a:t>Kritik Kullanım Alanları</a:t>
            </a:r>
          </a:p>
        </p:txBody>
      </p:sp>
    </p:spTree>
    <p:extLst>
      <p:ext uri="{BB962C8B-B14F-4D97-AF65-F5344CB8AC3E}">
        <p14:creationId xmlns:p14="http://schemas.microsoft.com/office/powerpoint/2010/main" val="271360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9D8A144-4FA7-F2C0-E426-2F3FF61A7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741" y="2226028"/>
            <a:ext cx="3941483" cy="3711802"/>
          </a:xfrm>
          <a:prstGeom prst="rect">
            <a:avLst/>
          </a:prstGeom>
        </p:spPr>
      </p:pic>
      <p:sp>
        <p:nvSpPr>
          <p:cNvPr id="3" name="Metin kutusu 2">
            <a:extLst>
              <a:ext uri="{FF2B5EF4-FFF2-40B4-BE49-F238E27FC236}">
                <a16:creationId xmlns:a16="http://schemas.microsoft.com/office/drawing/2014/main" id="{65DDDAFD-3713-BD6F-A56B-DA4E100AD398}"/>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Hayat Kurtaran Kilitleme: EKED/LOTO</a:t>
            </a:r>
            <a:endParaRPr lang="tr-TR" sz="3600" dirty="0">
              <a:latin typeface="Sans Serif"/>
            </a:endParaRPr>
          </a:p>
        </p:txBody>
      </p:sp>
      <p:sp>
        <p:nvSpPr>
          <p:cNvPr id="7" name="Metin kutusu 6">
            <a:extLst>
              <a:ext uri="{FF2B5EF4-FFF2-40B4-BE49-F238E27FC236}">
                <a16:creationId xmlns:a16="http://schemas.microsoft.com/office/drawing/2014/main" id="{ABC34689-25D0-9D4D-3528-0E6E4DF6758C}"/>
              </a:ext>
            </a:extLst>
          </p:cNvPr>
          <p:cNvSpPr txBox="1"/>
          <p:nvPr/>
        </p:nvSpPr>
        <p:spPr>
          <a:xfrm>
            <a:off x="5336988" y="2373769"/>
            <a:ext cx="5857636" cy="3262432"/>
          </a:xfrm>
          <a:prstGeom prst="rect">
            <a:avLst/>
          </a:prstGeom>
          <a:noFill/>
        </p:spPr>
        <p:txBody>
          <a:bodyPr wrap="square" rtlCol="0">
            <a:spAutoFit/>
          </a:bodyPr>
          <a:lstStyle/>
          <a:p>
            <a:pPr rtl="0"/>
            <a:r>
              <a:rPr lang="tr-TR" b="1" dirty="0">
                <a:latin typeface="Sans Serif"/>
              </a:rPr>
              <a:t>UYGULAMA TÜRLERİ</a:t>
            </a:r>
          </a:p>
          <a:p>
            <a:pPr rtl="0"/>
            <a:endParaRPr lang="tr-TR" b="1" dirty="0">
              <a:latin typeface="Sans Serif"/>
            </a:endParaRPr>
          </a:p>
          <a:p>
            <a:pPr rtl="0"/>
            <a:r>
              <a:rPr lang="tr-TR" sz="1600" b="1" dirty="0">
                <a:latin typeface="Sans Serif"/>
              </a:rPr>
              <a:t>Basit LOTO:</a:t>
            </a:r>
            <a:r>
              <a:rPr lang="tr-TR" sz="1600" dirty="0">
                <a:latin typeface="Sans Serif"/>
              </a:rPr>
              <a:t> Tek personelin, tek bir enerji kaynağını izole etmesi.</a:t>
            </a:r>
          </a:p>
          <a:p>
            <a:pPr rtl="0"/>
            <a:endParaRPr lang="tr-TR" sz="1600" dirty="0">
              <a:latin typeface="Sans Serif"/>
            </a:endParaRPr>
          </a:p>
          <a:p>
            <a:pPr rtl="0"/>
            <a:r>
              <a:rPr lang="tr-TR" sz="1600" dirty="0">
                <a:latin typeface="Sans Serif"/>
              </a:rPr>
              <a:t>​</a:t>
            </a:r>
            <a:r>
              <a:rPr lang="tr-TR" sz="1600" b="1" dirty="0">
                <a:latin typeface="Sans Serif"/>
              </a:rPr>
              <a:t>Kompleks LOTO:</a:t>
            </a:r>
            <a:r>
              <a:rPr lang="tr-TR" sz="1600" dirty="0">
                <a:latin typeface="Sans Serif"/>
              </a:rPr>
              <a:t> Birden fazla enerji türü (elektrik, mekanik, </a:t>
            </a:r>
            <a:r>
              <a:rPr lang="tr-TR" sz="1600" dirty="0" err="1">
                <a:latin typeface="Sans Serif"/>
              </a:rPr>
              <a:t>pnömatik</a:t>
            </a:r>
            <a:r>
              <a:rPr lang="tr-TR" sz="1600" dirty="0">
                <a:latin typeface="Sans Serif"/>
              </a:rPr>
              <a:t>) veya çoklu izolasyon noktası olması.</a:t>
            </a:r>
          </a:p>
          <a:p>
            <a:pPr rtl="0"/>
            <a:endParaRPr lang="tr-TR" sz="1600" dirty="0">
              <a:latin typeface="Sans Serif"/>
            </a:endParaRPr>
          </a:p>
          <a:p>
            <a:pPr rtl="0"/>
            <a:r>
              <a:rPr lang="tr-TR" sz="1600" dirty="0">
                <a:latin typeface="Sans Serif"/>
              </a:rPr>
              <a:t>​</a:t>
            </a:r>
            <a:r>
              <a:rPr lang="tr-TR" sz="1600" b="1" dirty="0">
                <a:latin typeface="Sans Serif"/>
              </a:rPr>
              <a:t>Grup LOTO:</a:t>
            </a:r>
            <a:r>
              <a:rPr lang="tr-TR" sz="1600" dirty="0">
                <a:latin typeface="Sans Serif"/>
              </a:rPr>
              <a:t> Bir ekibin çalıştığı durumlarda, her çalışanın kendi kilidini merkezi bir </a:t>
            </a:r>
            <a:r>
              <a:rPr lang="tr-TR" sz="1600" b="1" dirty="0">
                <a:latin typeface="Sans Serif"/>
              </a:rPr>
              <a:t>kilit kutusuna (</a:t>
            </a:r>
            <a:r>
              <a:rPr lang="tr-TR" sz="1600" b="1" dirty="0" err="1">
                <a:latin typeface="Sans Serif"/>
              </a:rPr>
              <a:t>lock</a:t>
            </a:r>
            <a:r>
              <a:rPr lang="tr-TR" sz="1600" b="1" dirty="0">
                <a:latin typeface="Sans Serif"/>
              </a:rPr>
              <a:t> </a:t>
            </a:r>
            <a:r>
              <a:rPr lang="tr-TR" sz="1600" b="1" dirty="0" err="1">
                <a:latin typeface="Sans Serif"/>
              </a:rPr>
              <a:t>box</a:t>
            </a:r>
            <a:r>
              <a:rPr lang="tr-TR" sz="1600" b="1" dirty="0">
                <a:latin typeface="Sans Serif"/>
              </a:rPr>
              <a:t>)</a:t>
            </a:r>
            <a:r>
              <a:rPr lang="tr-TR" sz="1600" dirty="0">
                <a:latin typeface="Sans Serif"/>
              </a:rPr>
              <a:t> takması. Sisteme enerji verilmesi, ancak son çalışan kendi kilidini çıkardıktan sonra mümkün olur</a:t>
            </a:r>
            <a:r>
              <a:rPr lang="tr-TR" dirty="0">
                <a:latin typeface="Sans Serif"/>
              </a:rPr>
              <a:t>.</a:t>
            </a:r>
          </a:p>
        </p:txBody>
      </p:sp>
      <p:cxnSp>
        <p:nvCxnSpPr>
          <p:cNvPr id="9" name="Düz Ok Bağlayıcısı 8">
            <a:extLst>
              <a:ext uri="{FF2B5EF4-FFF2-40B4-BE49-F238E27FC236}">
                <a16:creationId xmlns:a16="http://schemas.microsoft.com/office/drawing/2014/main" id="{6BFC9CA4-6B2C-EA58-A408-61DF15BF133F}"/>
              </a:ext>
            </a:extLst>
          </p:cNvPr>
          <p:cNvCxnSpPr>
            <a:cxnSpLocks/>
          </p:cNvCxnSpPr>
          <p:nvPr/>
        </p:nvCxnSpPr>
        <p:spPr>
          <a:xfrm>
            <a:off x="3065929" y="3024094"/>
            <a:ext cx="2271059" cy="72666"/>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Metin kutusu 20">
            <a:extLst>
              <a:ext uri="{FF2B5EF4-FFF2-40B4-BE49-F238E27FC236}">
                <a16:creationId xmlns:a16="http://schemas.microsoft.com/office/drawing/2014/main" id="{2C16BB1F-BF86-3865-A318-8309AB533C8B}"/>
              </a:ext>
            </a:extLst>
          </p:cNvPr>
          <p:cNvSpPr txBox="1"/>
          <p:nvPr/>
        </p:nvSpPr>
        <p:spPr>
          <a:xfrm>
            <a:off x="974524" y="1276707"/>
            <a:ext cx="10242950" cy="646331"/>
          </a:xfrm>
          <a:prstGeom prst="rect">
            <a:avLst/>
          </a:prstGeom>
          <a:noFill/>
        </p:spPr>
        <p:txBody>
          <a:bodyPr wrap="square" rtlCol="0">
            <a:spAutoFit/>
          </a:bodyPr>
          <a:lstStyle/>
          <a:p>
            <a:pPr rtl="0"/>
            <a:r>
              <a:rPr lang="tr-TR" b="1" dirty="0">
                <a:latin typeface="Sans Serif"/>
              </a:rPr>
              <a:t>En Basit Tanımıyla EKED/LOTO: </a:t>
            </a:r>
            <a:r>
              <a:rPr lang="tr-TR" dirty="0">
                <a:latin typeface="Sans Serif"/>
              </a:rPr>
              <a:t>Bir makine üzerinde bakım veya tamir yaparken, bir başkasının yanlışlıkla şalteri açıp sizi tehlikeye atmasını engelleyen </a:t>
            </a:r>
            <a:r>
              <a:rPr lang="tr-TR" b="1" dirty="0">
                <a:latin typeface="Sans Serif"/>
              </a:rPr>
              <a:t>'fiziksel mühürleme'</a:t>
            </a:r>
            <a:r>
              <a:rPr lang="tr-TR" dirty="0">
                <a:latin typeface="Sans Serif"/>
              </a:rPr>
              <a:t> yöntemidir.</a:t>
            </a:r>
          </a:p>
        </p:txBody>
      </p:sp>
      <p:sp>
        <p:nvSpPr>
          <p:cNvPr id="2" name="Metin kutusu 1">
            <a:extLst>
              <a:ext uri="{FF2B5EF4-FFF2-40B4-BE49-F238E27FC236}">
                <a16:creationId xmlns:a16="http://schemas.microsoft.com/office/drawing/2014/main" id="{48502D9D-39EA-22FA-1458-275A6C3E8212}"/>
              </a:ext>
            </a:extLst>
          </p:cNvPr>
          <p:cNvSpPr txBox="1"/>
          <p:nvPr/>
        </p:nvSpPr>
        <p:spPr>
          <a:xfrm>
            <a:off x="354121" y="6014469"/>
            <a:ext cx="11483756" cy="584775"/>
          </a:xfrm>
          <a:prstGeom prst="rect">
            <a:avLst/>
          </a:prstGeom>
          <a:noFill/>
        </p:spPr>
        <p:txBody>
          <a:bodyPr wrap="square" rtlCol="0" anchor="ctr">
            <a:spAutoFit/>
          </a:bodyPr>
          <a:lstStyle/>
          <a:p>
            <a:pPr algn="ctr"/>
            <a:r>
              <a:rPr lang="tr-TR" sz="1600" b="1" dirty="0">
                <a:latin typeface="Sans Serif"/>
              </a:rPr>
              <a:t>Kendi kilidini kendin tak, anahtarını kimseye verme. Kilidi vurduktan sonra makineyi çalıştırmayı deneyerek enerjinin kesildiğinden emin ol. Unutma; o 10 saniyelik kilitleme işlemi, seni hayata bağlayan en güçlü zincirdir.</a:t>
            </a:r>
            <a:endParaRPr lang="tr-TR" sz="1600" dirty="0">
              <a:latin typeface="Sans Serif"/>
            </a:endParaRPr>
          </a:p>
        </p:txBody>
      </p:sp>
    </p:spTree>
    <p:extLst>
      <p:ext uri="{BB962C8B-B14F-4D97-AF65-F5344CB8AC3E}">
        <p14:creationId xmlns:p14="http://schemas.microsoft.com/office/powerpoint/2010/main" val="4284840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A4A472F-B455-996C-B689-F3E5D22CDA14}"/>
              </a:ext>
            </a:extLst>
          </p:cNvPr>
          <p:cNvPicPr>
            <a:picLocks noChangeAspect="1"/>
          </p:cNvPicPr>
          <p:nvPr/>
        </p:nvPicPr>
        <p:blipFill>
          <a:blip r:embed="rId2">
            <a:extLst>
              <a:ext uri="{28A0092B-C50C-407E-A947-70E740481C1C}">
                <a14:useLocalDpi xmlns:a14="http://schemas.microsoft.com/office/drawing/2010/main" val="0"/>
              </a:ext>
            </a:extLst>
          </a:blip>
          <a:srcRect t="1" r="2072" b="-2620"/>
          <a:stretch>
            <a:fillRect/>
          </a:stretch>
        </p:blipFill>
        <p:spPr>
          <a:xfrm>
            <a:off x="222349" y="2157109"/>
            <a:ext cx="11747301" cy="2543782"/>
          </a:xfrm>
          <a:prstGeom prst="rect">
            <a:avLst/>
          </a:prstGeom>
        </p:spPr>
      </p:pic>
      <p:sp>
        <p:nvSpPr>
          <p:cNvPr id="3" name="Metin kutusu 2">
            <a:extLst>
              <a:ext uri="{FF2B5EF4-FFF2-40B4-BE49-F238E27FC236}">
                <a16:creationId xmlns:a16="http://schemas.microsoft.com/office/drawing/2014/main" id="{6B8A8133-A832-2C36-9261-1ADB1E105930}"/>
              </a:ext>
            </a:extLst>
          </p:cNvPr>
          <p:cNvSpPr txBox="1"/>
          <p:nvPr/>
        </p:nvSpPr>
        <p:spPr>
          <a:xfrm>
            <a:off x="996321" y="4217608"/>
            <a:ext cx="2245643" cy="369332"/>
          </a:xfrm>
          <a:prstGeom prst="rect">
            <a:avLst/>
          </a:prstGeom>
          <a:noFill/>
        </p:spPr>
        <p:txBody>
          <a:bodyPr wrap="square" rtlCol="0">
            <a:spAutoFit/>
          </a:bodyPr>
          <a:lstStyle/>
          <a:p>
            <a:pPr algn="l"/>
            <a:r>
              <a:rPr lang="tr-TR" b="1" dirty="0">
                <a:latin typeface="Sans Serif"/>
              </a:rPr>
              <a:t>Hazırlık ve Bildirim</a:t>
            </a:r>
          </a:p>
        </p:txBody>
      </p:sp>
      <p:sp>
        <p:nvSpPr>
          <p:cNvPr id="4" name="Metin kutusu 3">
            <a:extLst>
              <a:ext uri="{FF2B5EF4-FFF2-40B4-BE49-F238E27FC236}">
                <a16:creationId xmlns:a16="http://schemas.microsoft.com/office/drawing/2014/main" id="{D4793EA5-3A0E-3AAC-55A6-F0278995FDF1}"/>
              </a:ext>
            </a:extLst>
          </p:cNvPr>
          <p:cNvSpPr txBox="1"/>
          <p:nvPr/>
        </p:nvSpPr>
        <p:spPr>
          <a:xfrm>
            <a:off x="2961843" y="2296082"/>
            <a:ext cx="1171388" cy="369332"/>
          </a:xfrm>
          <a:prstGeom prst="rect">
            <a:avLst/>
          </a:prstGeom>
          <a:noFill/>
        </p:spPr>
        <p:txBody>
          <a:bodyPr wrap="square" rtlCol="0">
            <a:spAutoFit/>
          </a:bodyPr>
          <a:lstStyle/>
          <a:p>
            <a:pPr algn="l"/>
            <a:r>
              <a:rPr lang="tr-TR" b="1" dirty="0">
                <a:latin typeface="Sans Serif"/>
              </a:rPr>
              <a:t>Kapatma</a:t>
            </a:r>
          </a:p>
        </p:txBody>
      </p:sp>
      <p:sp>
        <p:nvSpPr>
          <p:cNvPr id="5" name="Metin kutusu 4">
            <a:extLst>
              <a:ext uri="{FF2B5EF4-FFF2-40B4-BE49-F238E27FC236}">
                <a16:creationId xmlns:a16="http://schemas.microsoft.com/office/drawing/2014/main" id="{3126D7F8-FE1B-181B-0E25-5DB12EB07DC1}"/>
              </a:ext>
            </a:extLst>
          </p:cNvPr>
          <p:cNvSpPr txBox="1"/>
          <p:nvPr/>
        </p:nvSpPr>
        <p:spPr>
          <a:xfrm>
            <a:off x="4725903" y="4217608"/>
            <a:ext cx="1342388" cy="369332"/>
          </a:xfrm>
          <a:prstGeom prst="rect">
            <a:avLst/>
          </a:prstGeom>
          <a:noFill/>
        </p:spPr>
        <p:txBody>
          <a:bodyPr wrap="square" rtlCol="0">
            <a:spAutoFit/>
          </a:bodyPr>
          <a:lstStyle/>
          <a:p>
            <a:r>
              <a:rPr lang="tr-TR" b="1" dirty="0">
                <a:latin typeface="Sans Serif"/>
              </a:rPr>
              <a:t>İzolasyon</a:t>
            </a:r>
            <a:endParaRPr lang="tr-TR" dirty="0">
              <a:latin typeface="Sans Serif"/>
            </a:endParaRPr>
          </a:p>
        </p:txBody>
      </p:sp>
      <p:sp>
        <p:nvSpPr>
          <p:cNvPr id="6" name="Metin kutusu 5">
            <a:extLst>
              <a:ext uri="{FF2B5EF4-FFF2-40B4-BE49-F238E27FC236}">
                <a16:creationId xmlns:a16="http://schemas.microsoft.com/office/drawing/2014/main" id="{F11894D8-C56A-8CF6-7758-EE73D9341443}"/>
              </a:ext>
            </a:extLst>
          </p:cNvPr>
          <p:cNvSpPr txBox="1"/>
          <p:nvPr/>
        </p:nvSpPr>
        <p:spPr>
          <a:xfrm>
            <a:off x="5311597" y="2296082"/>
            <a:ext cx="3418273" cy="369332"/>
          </a:xfrm>
          <a:prstGeom prst="rect">
            <a:avLst/>
          </a:prstGeom>
          <a:noFill/>
        </p:spPr>
        <p:txBody>
          <a:bodyPr wrap="square" rtlCol="0">
            <a:spAutoFit/>
          </a:bodyPr>
          <a:lstStyle/>
          <a:p>
            <a:r>
              <a:rPr lang="tr-TR" b="1" dirty="0">
                <a:latin typeface="Sans Serif"/>
              </a:rPr>
              <a:t>Kilitleme ve Etiketleme</a:t>
            </a:r>
            <a:endParaRPr lang="tr-TR" dirty="0">
              <a:latin typeface="Sans Serif"/>
            </a:endParaRPr>
          </a:p>
        </p:txBody>
      </p:sp>
      <p:sp>
        <p:nvSpPr>
          <p:cNvPr id="7" name="Metin kutusu 6">
            <a:extLst>
              <a:ext uri="{FF2B5EF4-FFF2-40B4-BE49-F238E27FC236}">
                <a16:creationId xmlns:a16="http://schemas.microsoft.com/office/drawing/2014/main" id="{8C29E369-1BEE-0941-6AA6-809DF2F21C31}"/>
              </a:ext>
            </a:extLst>
          </p:cNvPr>
          <p:cNvSpPr txBox="1"/>
          <p:nvPr/>
        </p:nvSpPr>
        <p:spPr>
          <a:xfrm>
            <a:off x="7743532" y="4217608"/>
            <a:ext cx="3353959" cy="369332"/>
          </a:xfrm>
          <a:prstGeom prst="rect">
            <a:avLst/>
          </a:prstGeom>
          <a:noFill/>
        </p:spPr>
        <p:txBody>
          <a:bodyPr wrap="square" rtlCol="0">
            <a:spAutoFit/>
          </a:bodyPr>
          <a:lstStyle/>
          <a:p>
            <a:pPr algn="l"/>
            <a:r>
              <a:rPr lang="tr-TR" b="1" dirty="0">
                <a:latin typeface="Sans Serif"/>
              </a:rPr>
              <a:t>Artık Enerji Tahliyesi</a:t>
            </a:r>
          </a:p>
        </p:txBody>
      </p:sp>
      <p:sp>
        <p:nvSpPr>
          <p:cNvPr id="8" name="Metin kutusu 7">
            <a:extLst>
              <a:ext uri="{FF2B5EF4-FFF2-40B4-BE49-F238E27FC236}">
                <a16:creationId xmlns:a16="http://schemas.microsoft.com/office/drawing/2014/main" id="{17E28825-A95C-B4C8-C454-6F62E589AB55}"/>
              </a:ext>
            </a:extLst>
          </p:cNvPr>
          <p:cNvSpPr txBox="1"/>
          <p:nvPr/>
        </p:nvSpPr>
        <p:spPr>
          <a:xfrm>
            <a:off x="9836728" y="2296082"/>
            <a:ext cx="1444440" cy="369332"/>
          </a:xfrm>
          <a:prstGeom prst="rect">
            <a:avLst/>
          </a:prstGeom>
          <a:noFill/>
        </p:spPr>
        <p:txBody>
          <a:bodyPr wrap="square" rtlCol="0">
            <a:spAutoFit/>
          </a:bodyPr>
          <a:lstStyle/>
          <a:p>
            <a:r>
              <a:rPr lang="tr-TR" b="1" dirty="0">
                <a:latin typeface="Sans Serif"/>
              </a:rPr>
              <a:t>Doğrulama</a:t>
            </a:r>
            <a:endParaRPr lang="tr-TR" dirty="0">
              <a:latin typeface="Sans Serif"/>
            </a:endParaRPr>
          </a:p>
        </p:txBody>
      </p:sp>
      <p:sp>
        <p:nvSpPr>
          <p:cNvPr id="9" name="Ok: Aşağı Bükülü 8">
            <a:extLst>
              <a:ext uri="{FF2B5EF4-FFF2-40B4-BE49-F238E27FC236}">
                <a16:creationId xmlns:a16="http://schemas.microsoft.com/office/drawing/2014/main" id="{F95C2222-7A4F-FFD3-208C-5C110D64D5FD}"/>
              </a:ext>
            </a:extLst>
          </p:cNvPr>
          <p:cNvSpPr/>
          <p:nvPr/>
        </p:nvSpPr>
        <p:spPr>
          <a:xfrm rot="5400000" flipV="1">
            <a:off x="37505" y="3628124"/>
            <a:ext cx="1250017" cy="667615"/>
          </a:xfrm>
          <a:prstGeom prst="curvedDownArrow">
            <a:avLst>
              <a:gd name="adj1" fmla="val 25000"/>
              <a:gd name="adj2" fmla="val 91536"/>
              <a:gd name="adj3" fmla="val 0"/>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Ok: Aşağı Bükülü 10">
            <a:extLst>
              <a:ext uri="{FF2B5EF4-FFF2-40B4-BE49-F238E27FC236}">
                <a16:creationId xmlns:a16="http://schemas.microsoft.com/office/drawing/2014/main" id="{7E93E6D1-CEDA-D4BA-974D-9904679BE6C5}"/>
              </a:ext>
            </a:extLst>
          </p:cNvPr>
          <p:cNvSpPr/>
          <p:nvPr/>
        </p:nvSpPr>
        <p:spPr>
          <a:xfrm rot="16200000" flipV="1">
            <a:off x="10989966" y="2587283"/>
            <a:ext cx="1250017" cy="667615"/>
          </a:xfrm>
          <a:prstGeom prst="curvedDownArrow">
            <a:avLst>
              <a:gd name="adj1" fmla="val 25000"/>
              <a:gd name="adj2" fmla="val 91536"/>
              <a:gd name="adj3" fmla="val 0"/>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Metin kutusu 11">
            <a:extLst>
              <a:ext uri="{FF2B5EF4-FFF2-40B4-BE49-F238E27FC236}">
                <a16:creationId xmlns:a16="http://schemas.microsoft.com/office/drawing/2014/main" id="{CD1DC7A1-D2FB-70FD-8537-2BC38112D5DC}"/>
              </a:ext>
            </a:extLst>
          </p:cNvPr>
          <p:cNvSpPr txBox="1"/>
          <p:nvPr/>
        </p:nvSpPr>
        <p:spPr>
          <a:xfrm>
            <a:off x="662513" y="1177618"/>
            <a:ext cx="10957330" cy="923330"/>
          </a:xfrm>
          <a:prstGeom prst="rect">
            <a:avLst/>
          </a:prstGeom>
          <a:noFill/>
        </p:spPr>
        <p:txBody>
          <a:bodyPr wrap="square" rtlCol="0">
            <a:spAutoFit/>
          </a:bodyPr>
          <a:lstStyle/>
          <a:p>
            <a:r>
              <a:rPr lang="tr-TR" dirty="0">
                <a:latin typeface="Sans Serif"/>
              </a:rPr>
              <a:t>Bakım ve onarım sırasında enerjinin yanlışlıkla verilmesi, en ölümcül iş kazalarındandır. EKED/LOTO, enerjinin güvenli bir şekilde izole edildiğini ve sadece işi yapan personel tarafından kontrol edildiğini garanti altına alan sistematik bir protokoldür.</a:t>
            </a:r>
          </a:p>
        </p:txBody>
      </p:sp>
      <p:sp>
        <p:nvSpPr>
          <p:cNvPr id="14" name="Metin kutusu 13">
            <a:extLst>
              <a:ext uri="{FF2B5EF4-FFF2-40B4-BE49-F238E27FC236}">
                <a16:creationId xmlns:a16="http://schemas.microsoft.com/office/drawing/2014/main" id="{083CB702-20E5-0185-C74E-BA1A461C6DF7}"/>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Hayat Kurtaran Kilitleme: EKED/LOTO</a:t>
            </a:r>
            <a:endParaRPr lang="tr-TR" sz="3600" dirty="0">
              <a:latin typeface="Sans Serif"/>
            </a:endParaRPr>
          </a:p>
        </p:txBody>
      </p:sp>
      <p:sp>
        <p:nvSpPr>
          <p:cNvPr id="17" name="Metin kutusu 16">
            <a:extLst>
              <a:ext uri="{FF2B5EF4-FFF2-40B4-BE49-F238E27FC236}">
                <a16:creationId xmlns:a16="http://schemas.microsoft.com/office/drawing/2014/main" id="{A9DBE19D-9FEB-17FC-0775-A5B802DC8484}"/>
              </a:ext>
            </a:extLst>
          </p:cNvPr>
          <p:cNvSpPr txBox="1"/>
          <p:nvPr/>
        </p:nvSpPr>
        <p:spPr>
          <a:xfrm>
            <a:off x="1087197" y="5182546"/>
            <a:ext cx="10301239" cy="1200329"/>
          </a:xfrm>
          <a:prstGeom prst="rect">
            <a:avLst/>
          </a:prstGeom>
          <a:solidFill>
            <a:schemeClr val="tx1">
              <a:lumMod val="10000"/>
              <a:lumOff val="90000"/>
            </a:schemeClr>
          </a:solidFill>
        </p:spPr>
        <p:txBody>
          <a:bodyPr wrap="square" rtlCol="0" anchor="ctr">
            <a:spAutoFit/>
          </a:bodyPr>
          <a:lstStyle/>
          <a:p>
            <a:pPr algn="ctr"/>
            <a:endParaRPr lang="tr-TR" b="1" dirty="0">
              <a:latin typeface="Sans Serif"/>
            </a:endParaRPr>
          </a:p>
          <a:p>
            <a:pPr algn="ctr"/>
            <a:r>
              <a:rPr lang="tr-TR" b="1" dirty="0">
                <a:latin typeface="Sans Serif"/>
              </a:rPr>
              <a:t>Stratejik Not:</a:t>
            </a:r>
            <a:r>
              <a:rPr lang="tr-TR" dirty="0">
                <a:latin typeface="Sans Serif"/>
              </a:rPr>
              <a:t> Güvenlik katmanlarımızdan biri (örneğin teknik bir cihaz) başarısız olduğunda, bir sonrakinin (prosedürel disiplin) devreye girmesi iş sürekliliğimizin ve personel sağlığımızın temelidir.</a:t>
            </a:r>
          </a:p>
          <a:p>
            <a:pPr algn="ctr"/>
            <a:endParaRPr lang="tr-TR" dirty="0">
              <a:latin typeface="Sans Serif"/>
            </a:endParaRPr>
          </a:p>
        </p:txBody>
      </p:sp>
    </p:spTree>
    <p:extLst>
      <p:ext uri="{BB962C8B-B14F-4D97-AF65-F5344CB8AC3E}">
        <p14:creationId xmlns:p14="http://schemas.microsoft.com/office/powerpoint/2010/main" val="3993223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D80CBA8-0385-4DF3-13BE-CFF3D6D2A93C}"/>
              </a:ext>
            </a:extLst>
          </p:cNvPr>
          <p:cNvPicPr>
            <a:picLocks noChangeAspect="1"/>
          </p:cNvPicPr>
          <p:nvPr/>
        </p:nvPicPr>
        <p:blipFill>
          <a:blip r:embed="rId2"/>
          <a:srcRect l="17970" r="17970"/>
          <a:stretch/>
        </p:blipFill>
        <p:spPr>
          <a:xfrm>
            <a:off x="2131323" y="1945943"/>
            <a:ext cx="1575350" cy="4715340"/>
          </a:xfrm>
          <a:prstGeom prst="rect">
            <a:avLst/>
          </a:prstGeom>
        </p:spPr>
      </p:pic>
      <p:sp>
        <p:nvSpPr>
          <p:cNvPr id="5" name="Metin kutusu 4">
            <a:extLst>
              <a:ext uri="{FF2B5EF4-FFF2-40B4-BE49-F238E27FC236}">
                <a16:creationId xmlns:a16="http://schemas.microsoft.com/office/drawing/2014/main" id="{07139C56-1B7F-6419-4864-BA51B468E5C1}"/>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Enerjinin Yokluğu Varsayılmaz; Kanıtlanır</a:t>
            </a:r>
            <a:endParaRPr lang="tr-TR" sz="3600" dirty="0">
              <a:latin typeface="Sans Serif"/>
            </a:endParaRPr>
          </a:p>
        </p:txBody>
      </p:sp>
      <p:sp>
        <p:nvSpPr>
          <p:cNvPr id="6" name="Metin kutusu 5">
            <a:extLst>
              <a:ext uri="{FF2B5EF4-FFF2-40B4-BE49-F238E27FC236}">
                <a16:creationId xmlns:a16="http://schemas.microsoft.com/office/drawing/2014/main" id="{89E4DE02-0106-2FE8-75F3-78154914D1A9}"/>
              </a:ext>
            </a:extLst>
          </p:cNvPr>
          <p:cNvSpPr txBox="1"/>
          <p:nvPr/>
        </p:nvSpPr>
        <p:spPr>
          <a:xfrm>
            <a:off x="243541" y="1302868"/>
            <a:ext cx="11704918" cy="461665"/>
          </a:xfrm>
          <a:prstGeom prst="rect">
            <a:avLst/>
          </a:prstGeom>
          <a:noFill/>
        </p:spPr>
        <p:txBody>
          <a:bodyPr wrap="square" rtlCol="0" anchor="ctr">
            <a:spAutoFit/>
          </a:bodyPr>
          <a:lstStyle/>
          <a:p>
            <a:pPr algn="ctr"/>
            <a:r>
              <a:rPr lang="tr-TR" sz="2400" b="1" dirty="0">
                <a:latin typeface="Sans Serif"/>
              </a:rPr>
              <a:t>Referans: TS EN 50110-1 Standardı Uyarınca Enerjisiz Çalışmanın 5 Altın Kuralı</a:t>
            </a:r>
          </a:p>
        </p:txBody>
      </p:sp>
      <p:sp>
        <p:nvSpPr>
          <p:cNvPr id="7" name="Metin kutusu 6">
            <a:extLst>
              <a:ext uri="{FF2B5EF4-FFF2-40B4-BE49-F238E27FC236}">
                <a16:creationId xmlns:a16="http://schemas.microsoft.com/office/drawing/2014/main" id="{D3779E58-9FB0-08FF-F300-D8EF187E7CAD}"/>
              </a:ext>
            </a:extLst>
          </p:cNvPr>
          <p:cNvSpPr txBox="1"/>
          <p:nvPr/>
        </p:nvSpPr>
        <p:spPr>
          <a:xfrm>
            <a:off x="3706672" y="2186712"/>
            <a:ext cx="6739655" cy="646331"/>
          </a:xfrm>
          <a:prstGeom prst="rect">
            <a:avLst/>
          </a:prstGeom>
          <a:noFill/>
        </p:spPr>
        <p:txBody>
          <a:bodyPr wrap="square" rtlCol="0">
            <a:spAutoFit/>
          </a:bodyPr>
          <a:lstStyle/>
          <a:p>
            <a:pPr rtl="0"/>
            <a:r>
              <a:rPr lang="tr-TR" b="1" dirty="0">
                <a:latin typeface="Sans Serif"/>
              </a:rPr>
              <a:t>Enerjiyi Tamamen Kes:</a:t>
            </a:r>
            <a:r>
              <a:rPr lang="tr-TR" dirty="0">
                <a:latin typeface="Sans Serif"/>
              </a:rPr>
              <a:t> Cihazı tüm kaynaklardan ayır. </a:t>
            </a:r>
          </a:p>
          <a:p>
            <a:pPr rtl="0"/>
            <a:r>
              <a:rPr lang="tr-TR" dirty="0">
                <a:latin typeface="Sans Serif"/>
              </a:rPr>
              <a:t>(Sadece </a:t>
            </a:r>
            <a:r>
              <a:rPr lang="tr-TR" dirty="0" err="1">
                <a:latin typeface="Sans Serif"/>
              </a:rPr>
              <a:t>yazılımsal</a:t>
            </a:r>
            <a:r>
              <a:rPr lang="tr-TR" dirty="0">
                <a:latin typeface="Sans Serif"/>
              </a:rPr>
              <a:t> kesme yeterli değildir, fiziksel ayırma şarttır).</a:t>
            </a:r>
          </a:p>
        </p:txBody>
      </p:sp>
      <p:sp>
        <p:nvSpPr>
          <p:cNvPr id="9" name="Metin kutusu 8">
            <a:extLst>
              <a:ext uri="{FF2B5EF4-FFF2-40B4-BE49-F238E27FC236}">
                <a16:creationId xmlns:a16="http://schemas.microsoft.com/office/drawing/2014/main" id="{06F30AAB-EF18-C443-0CB8-A51ECAF97D34}"/>
              </a:ext>
            </a:extLst>
          </p:cNvPr>
          <p:cNvSpPr txBox="1"/>
          <p:nvPr/>
        </p:nvSpPr>
        <p:spPr>
          <a:xfrm>
            <a:off x="3706672" y="3073812"/>
            <a:ext cx="6621908" cy="646331"/>
          </a:xfrm>
          <a:prstGeom prst="rect">
            <a:avLst/>
          </a:prstGeom>
          <a:noFill/>
        </p:spPr>
        <p:txBody>
          <a:bodyPr wrap="square" rtlCol="0">
            <a:spAutoFit/>
          </a:bodyPr>
          <a:lstStyle/>
          <a:p>
            <a:r>
              <a:rPr lang="tr-TR" dirty="0">
                <a:latin typeface="Sans Serif"/>
              </a:rPr>
              <a:t>​</a:t>
            </a:r>
            <a:r>
              <a:rPr lang="tr-TR" b="1" dirty="0">
                <a:latin typeface="Sans Serif"/>
              </a:rPr>
              <a:t>Yeniden </a:t>
            </a:r>
            <a:r>
              <a:rPr lang="tr-TR" b="1" dirty="0" err="1">
                <a:latin typeface="Sans Serif"/>
              </a:rPr>
              <a:t>Enerjilenmeyi</a:t>
            </a:r>
            <a:r>
              <a:rPr lang="tr-TR" b="1" dirty="0">
                <a:latin typeface="Sans Serif"/>
              </a:rPr>
              <a:t> Engelle (Kilitle):</a:t>
            </a:r>
            <a:r>
              <a:rPr lang="tr-TR" dirty="0">
                <a:latin typeface="Sans Serif"/>
              </a:rPr>
              <a:t> Şalterleri LOTO ekipmanları ile kilitle ve etiketle.</a:t>
            </a:r>
          </a:p>
        </p:txBody>
      </p:sp>
      <p:sp>
        <p:nvSpPr>
          <p:cNvPr id="10" name="Metin kutusu 9">
            <a:extLst>
              <a:ext uri="{FF2B5EF4-FFF2-40B4-BE49-F238E27FC236}">
                <a16:creationId xmlns:a16="http://schemas.microsoft.com/office/drawing/2014/main" id="{130E3C1D-7EDC-B61E-3363-05F23174F676}"/>
              </a:ext>
            </a:extLst>
          </p:cNvPr>
          <p:cNvSpPr txBox="1"/>
          <p:nvPr/>
        </p:nvSpPr>
        <p:spPr>
          <a:xfrm>
            <a:off x="3706672" y="3980447"/>
            <a:ext cx="6621908" cy="646331"/>
          </a:xfrm>
          <a:prstGeom prst="rect">
            <a:avLst/>
          </a:prstGeom>
          <a:noFill/>
        </p:spPr>
        <p:txBody>
          <a:bodyPr wrap="square" rtlCol="0">
            <a:spAutoFit/>
          </a:bodyPr>
          <a:lstStyle/>
          <a:p>
            <a:pPr rtl="0"/>
            <a:r>
              <a:rPr lang="tr-TR" b="1" dirty="0">
                <a:latin typeface="Sans Serif"/>
              </a:rPr>
              <a:t>Gerilim Yokluğunu Doğrula (Ölç):</a:t>
            </a:r>
            <a:r>
              <a:rPr lang="tr-TR" dirty="0">
                <a:latin typeface="Sans Serif"/>
              </a:rPr>
              <a:t> Uygun test cihazıyla enerjinin kesildiğini teyit et.</a:t>
            </a:r>
          </a:p>
        </p:txBody>
      </p:sp>
      <p:sp>
        <p:nvSpPr>
          <p:cNvPr id="11" name="Metin kutusu 10">
            <a:extLst>
              <a:ext uri="{FF2B5EF4-FFF2-40B4-BE49-F238E27FC236}">
                <a16:creationId xmlns:a16="http://schemas.microsoft.com/office/drawing/2014/main" id="{9E5E4F74-412B-B798-8A2F-1B53BD3DE393}"/>
              </a:ext>
            </a:extLst>
          </p:cNvPr>
          <p:cNvSpPr txBox="1"/>
          <p:nvPr/>
        </p:nvSpPr>
        <p:spPr>
          <a:xfrm>
            <a:off x="3706672" y="4808188"/>
            <a:ext cx="6621908" cy="671654"/>
          </a:xfrm>
          <a:prstGeom prst="rect">
            <a:avLst/>
          </a:prstGeom>
          <a:noFill/>
        </p:spPr>
        <p:txBody>
          <a:bodyPr wrap="square" rtlCol="0">
            <a:spAutoFit/>
          </a:bodyPr>
          <a:lstStyle/>
          <a:p>
            <a:r>
              <a:rPr lang="tr-TR" b="1" dirty="0">
                <a:latin typeface="Sans Serif"/>
              </a:rPr>
              <a:t>Toprakla ve Kısa Devre Et:</a:t>
            </a:r>
            <a:r>
              <a:rPr lang="tr-TR" dirty="0">
                <a:latin typeface="Sans Serif"/>
              </a:rPr>
              <a:t> Özellikle Yüksek </a:t>
            </a:r>
            <a:r>
              <a:rPr lang="tr-TR" dirty="0" err="1">
                <a:latin typeface="Sans Serif"/>
              </a:rPr>
              <a:t>Gerilim'de</a:t>
            </a:r>
            <a:r>
              <a:rPr lang="tr-TR" dirty="0">
                <a:latin typeface="Sans Serif"/>
              </a:rPr>
              <a:t>, </a:t>
            </a:r>
            <a:r>
              <a:rPr lang="tr-TR" dirty="0" err="1">
                <a:latin typeface="Sans Serif"/>
              </a:rPr>
              <a:t>indüktif</a:t>
            </a:r>
            <a:r>
              <a:rPr lang="tr-TR" dirty="0">
                <a:latin typeface="Sans Serif"/>
              </a:rPr>
              <a:t> veya hatalı gerilimleri sönümlemek için hattı toprakla.</a:t>
            </a:r>
          </a:p>
        </p:txBody>
      </p:sp>
      <p:sp>
        <p:nvSpPr>
          <p:cNvPr id="12" name="Metin kutusu 11">
            <a:extLst>
              <a:ext uri="{FF2B5EF4-FFF2-40B4-BE49-F238E27FC236}">
                <a16:creationId xmlns:a16="http://schemas.microsoft.com/office/drawing/2014/main" id="{301F42E7-0D99-464C-EA6B-B705983E1E54}"/>
              </a:ext>
            </a:extLst>
          </p:cNvPr>
          <p:cNvSpPr txBox="1"/>
          <p:nvPr/>
        </p:nvSpPr>
        <p:spPr>
          <a:xfrm>
            <a:off x="3706672" y="5737836"/>
            <a:ext cx="6621907" cy="671654"/>
          </a:xfrm>
          <a:prstGeom prst="rect">
            <a:avLst/>
          </a:prstGeom>
          <a:noFill/>
        </p:spPr>
        <p:txBody>
          <a:bodyPr wrap="square" rtlCol="0">
            <a:spAutoFit/>
          </a:bodyPr>
          <a:lstStyle/>
          <a:p>
            <a:r>
              <a:rPr lang="tr-TR" b="1" dirty="0">
                <a:latin typeface="Sans Serif"/>
              </a:rPr>
              <a:t>Çalışma Alanını Sınırla:</a:t>
            </a:r>
            <a:r>
              <a:rPr lang="tr-TR" dirty="0">
                <a:latin typeface="Sans Serif"/>
              </a:rPr>
              <a:t> Canlı kısımlara yakın çalışılıyorsa, izole bariyerlerle güvenli bir koridor oluştur.</a:t>
            </a:r>
          </a:p>
        </p:txBody>
      </p:sp>
    </p:spTree>
    <p:extLst>
      <p:ext uri="{BB962C8B-B14F-4D97-AF65-F5344CB8AC3E}">
        <p14:creationId xmlns:p14="http://schemas.microsoft.com/office/powerpoint/2010/main" val="1962587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8E9BDC5-1391-2559-C145-F5D3C8F0C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377613"/>
            <a:ext cx="8128000" cy="3103660"/>
          </a:xfrm>
          <a:prstGeom prst="rect">
            <a:avLst/>
          </a:prstGeom>
        </p:spPr>
      </p:pic>
      <p:sp>
        <p:nvSpPr>
          <p:cNvPr id="5" name="Metin kutusu 4">
            <a:extLst>
              <a:ext uri="{FF2B5EF4-FFF2-40B4-BE49-F238E27FC236}">
                <a16:creationId xmlns:a16="http://schemas.microsoft.com/office/drawing/2014/main" id="{81E1E41E-C75E-A890-6E57-9CD5C2224BC1}"/>
              </a:ext>
            </a:extLst>
          </p:cNvPr>
          <p:cNvSpPr txBox="1"/>
          <p:nvPr/>
        </p:nvSpPr>
        <p:spPr>
          <a:xfrm>
            <a:off x="970632" y="1199013"/>
            <a:ext cx="10250733" cy="923330"/>
          </a:xfrm>
          <a:prstGeom prst="rect">
            <a:avLst/>
          </a:prstGeom>
          <a:noFill/>
        </p:spPr>
        <p:txBody>
          <a:bodyPr wrap="square" rtlCol="0">
            <a:spAutoFit/>
          </a:bodyPr>
          <a:lstStyle/>
          <a:p>
            <a:pPr rtl="0"/>
            <a:r>
              <a:rPr lang="tr-TR">
                <a:latin typeface="Sans Serif"/>
              </a:rPr>
              <a:t>Elektriksel güvenliğin sıfır noktası, ‘enerji yokluğu doğrulaması’dır. Kullandığımız araçlar, basit bir ‘var/yok’ kontrolünden, voltaj seviyesini ve türünü kesin olarak belirten dijital analizlere evrilmiştir. Bu evrim, hatalı okuma riskini minimize eder.</a:t>
            </a:r>
          </a:p>
        </p:txBody>
      </p:sp>
      <p:sp>
        <p:nvSpPr>
          <p:cNvPr id="7" name="Metin kutusu 6">
            <a:extLst>
              <a:ext uri="{FF2B5EF4-FFF2-40B4-BE49-F238E27FC236}">
                <a16:creationId xmlns:a16="http://schemas.microsoft.com/office/drawing/2014/main" id="{0CECCE10-801A-B2A7-710B-39EFFF9BBC5E}"/>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a:latin typeface="Sans Serif"/>
              </a:rPr>
              <a:t>Enerjiyi Görmek ve Doğrulamak</a:t>
            </a:r>
          </a:p>
        </p:txBody>
      </p:sp>
      <p:sp>
        <p:nvSpPr>
          <p:cNvPr id="8" name="Metin kutusu 7">
            <a:extLst>
              <a:ext uri="{FF2B5EF4-FFF2-40B4-BE49-F238E27FC236}">
                <a16:creationId xmlns:a16="http://schemas.microsoft.com/office/drawing/2014/main" id="{936E8EE2-4587-8088-89C5-EFFA8D2A4B90}"/>
              </a:ext>
            </a:extLst>
          </p:cNvPr>
          <p:cNvSpPr txBox="1"/>
          <p:nvPr/>
        </p:nvSpPr>
        <p:spPr>
          <a:xfrm>
            <a:off x="721251" y="5736543"/>
            <a:ext cx="10749497" cy="646331"/>
          </a:xfrm>
          <a:prstGeom prst="rect">
            <a:avLst/>
          </a:prstGeom>
          <a:noFill/>
        </p:spPr>
        <p:txBody>
          <a:bodyPr wrap="square" rtlCol="0">
            <a:spAutoFit/>
          </a:bodyPr>
          <a:lstStyle/>
          <a:p>
            <a:r>
              <a:rPr lang="tr-TR" b="1" dirty="0">
                <a:latin typeface="Sans Serif"/>
              </a:rPr>
              <a:t>Önemli Not:</a:t>
            </a:r>
            <a:r>
              <a:rPr lang="tr-TR" dirty="0">
                <a:latin typeface="Sans Serif"/>
              </a:rPr>
              <a:t> Kontrol kalemleri bir "ölçü aleti" değil, basit bir "</a:t>
            </a:r>
            <a:r>
              <a:rPr lang="tr-TR" dirty="0" err="1">
                <a:latin typeface="Sans Serif"/>
              </a:rPr>
              <a:t>indikatör"dür</a:t>
            </a:r>
            <a:r>
              <a:rPr lang="tr-TR" dirty="0">
                <a:latin typeface="Sans Serif"/>
              </a:rPr>
              <a:t>. Hassas teknik işlerde ve İSG denetimlerinde mutlaka </a:t>
            </a:r>
            <a:r>
              <a:rPr lang="tr-TR" b="1" dirty="0">
                <a:latin typeface="Sans Serif"/>
              </a:rPr>
              <a:t>Kalibre Edilmiş Dijital </a:t>
            </a:r>
            <a:r>
              <a:rPr lang="tr-TR" b="1" dirty="0" err="1">
                <a:latin typeface="Sans Serif"/>
              </a:rPr>
              <a:t>Multimetreler</a:t>
            </a:r>
            <a:r>
              <a:rPr lang="tr-TR" dirty="0">
                <a:latin typeface="Sans Serif"/>
              </a:rPr>
              <a:t> veya </a:t>
            </a:r>
            <a:r>
              <a:rPr lang="tr-TR" b="1" dirty="0">
                <a:latin typeface="Sans Serif"/>
              </a:rPr>
              <a:t>NCV </a:t>
            </a:r>
            <a:r>
              <a:rPr lang="tr-TR" b="1" dirty="0" err="1">
                <a:latin typeface="Sans Serif"/>
              </a:rPr>
              <a:t>Dedektörler</a:t>
            </a:r>
            <a:r>
              <a:rPr lang="tr-TR" dirty="0">
                <a:latin typeface="Sans Serif"/>
              </a:rPr>
              <a:t> kullanılmalıdır.</a:t>
            </a:r>
          </a:p>
        </p:txBody>
      </p:sp>
    </p:spTree>
    <p:extLst>
      <p:ext uri="{BB962C8B-B14F-4D97-AF65-F5344CB8AC3E}">
        <p14:creationId xmlns:p14="http://schemas.microsoft.com/office/powerpoint/2010/main" val="4144712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DA6165F-0EC4-3574-78C3-DC0F450B71D1}"/>
              </a:ext>
            </a:extLst>
          </p:cNvPr>
          <p:cNvSpPr txBox="1"/>
          <p:nvPr/>
        </p:nvSpPr>
        <p:spPr>
          <a:xfrm>
            <a:off x="1153459" y="1228477"/>
            <a:ext cx="4873268" cy="461665"/>
          </a:xfrm>
          <a:prstGeom prst="rect">
            <a:avLst/>
          </a:prstGeom>
          <a:noFill/>
        </p:spPr>
        <p:txBody>
          <a:bodyPr wrap="square" rtlCol="0">
            <a:spAutoFit/>
          </a:bodyPr>
          <a:lstStyle/>
          <a:p>
            <a:pPr algn="l"/>
            <a:r>
              <a:rPr lang="tr-TR" sz="2400" b="1" dirty="0">
                <a:latin typeface="Sans Serif"/>
              </a:rPr>
              <a:t>Türkiye’deki Yasal Zorunluluklar </a:t>
            </a:r>
          </a:p>
        </p:txBody>
      </p:sp>
      <p:sp>
        <p:nvSpPr>
          <p:cNvPr id="8" name="Metin kutusu 7">
            <a:extLst>
              <a:ext uri="{FF2B5EF4-FFF2-40B4-BE49-F238E27FC236}">
                <a16:creationId xmlns:a16="http://schemas.microsoft.com/office/drawing/2014/main" id="{5099F58D-37B6-7895-107E-6F849AEB3E38}"/>
              </a:ext>
            </a:extLst>
          </p:cNvPr>
          <p:cNvSpPr txBox="1"/>
          <p:nvPr/>
        </p:nvSpPr>
        <p:spPr>
          <a:xfrm rot="10800000" flipV="1">
            <a:off x="298824" y="488732"/>
            <a:ext cx="11606305"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200" b="1" dirty="0">
                <a:latin typeface="Sans Serif"/>
              </a:rPr>
              <a:t>Elektrik Tesisatlarında Periyodik Kontrol ve Yasal Uyum</a:t>
            </a:r>
          </a:p>
        </p:txBody>
      </p:sp>
      <p:sp>
        <p:nvSpPr>
          <p:cNvPr id="11" name="Metin kutusu 10">
            <a:extLst>
              <a:ext uri="{FF2B5EF4-FFF2-40B4-BE49-F238E27FC236}">
                <a16:creationId xmlns:a16="http://schemas.microsoft.com/office/drawing/2014/main" id="{CE00B478-17BA-D815-FCC1-B3032C790071}"/>
              </a:ext>
            </a:extLst>
          </p:cNvPr>
          <p:cNvSpPr txBox="1"/>
          <p:nvPr/>
        </p:nvSpPr>
        <p:spPr>
          <a:xfrm>
            <a:off x="690282" y="5617408"/>
            <a:ext cx="10811436" cy="923330"/>
          </a:xfrm>
          <a:prstGeom prst="rect">
            <a:avLst/>
          </a:prstGeom>
          <a:noFill/>
        </p:spPr>
        <p:txBody>
          <a:bodyPr wrap="square" rtlCol="0">
            <a:spAutoFit/>
          </a:bodyPr>
          <a:lstStyle/>
          <a:p>
            <a:r>
              <a:rPr lang="tr-TR" dirty="0">
                <a:latin typeface="Sans Serif"/>
              </a:rPr>
              <a:t>Teknik güvenliğin tam sağlanması için sadece tasarım yeterli değildir; sistemlerin sürekli denetim altında tutulması gerekir. Türkiye’deki </a:t>
            </a:r>
            <a:r>
              <a:rPr lang="tr-TR" b="1" dirty="0">
                <a:latin typeface="Sans Serif"/>
              </a:rPr>
              <a:t>İş Ekipmanları Yönetmeliği</a:t>
            </a:r>
            <a:r>
              <a:rPr lang="tr-TR" dirty="0">
                <a:latin typeface="Sans Serif"/>
              </a:rPr>
              <a:t> uyarınca, işletmelerin can ve mal güvenliğini korumak adına elektrik sistemlerini düzenli aralıklarla kontrol ettirmesi yasal bir zorunluluktur.</a:t>
            </a:r>
          </a:p>
        </p:txBody>
      </p:sp>
      <p:graphicFrame>
        <p:nvGraphicFramePr>
          <p:cNvPr id="5" name="Tablo 4"/>
          <p:cNvGraphicFramePr>
            <a:graphicFrameLocks noGrp="1"/>
          </p:cNvGraphicFramePr>
          <p:nvPr>
            <p:extLst>
              <p:ext uri="{D42A27DB-BD31-4B8C-83A1-F6EECF244321}">
                <p14:modId xmlns:p14="http://schemas.microsoft.com/office/powerpoint/2010/main" val="3767871455"/>
              </p:ext>
            </p:extLst>
          </p:nvPr>
        </p:nvGraphicFramePr>
        <p:xfrm>
          <a:off x="2683163" y="1955790"/>
          <a:ext cx="6825674" cy="3395969"/>
        </p:xfrm>
        <a:graphic>
          <a:graphicData uri="http://schemas.openxmlformats.org/drawingml/2006/table">
            <a:tbl>
              <a:tblPr/>
              <a:tblGrid>
                <a:gridCol w="3496077">
                  <a:extLst>
                    <a:ext uri="{9D8B030D-6E8A-4147-A177-3AD203B41FA5}">
                      <a16:colId xmlns:a16="http://schemas.microsoft.com/office/drawing/2014/main" val="88464487"/>
                    </a:ext>
                  </a:extLst>
                </a:gridCol>
                <a:gridCol w="3329597">
                  <a:extLst>
                    <a:ext uri="{9D8B030D-6E8A-4147-A177-3AD203B41FA5}">
                      <a16:colId xmlns:a16="http://schemas.microsoft.com/office/drawing/2014/main" val="3686589951"/>
                    </a:ext>
                  </a:extLst>
                </a:gridCol>
              </a:tblGrid>
              <a:tr h="721159">
                <a:tc>
                  <a:txBody>
                    <a:bodyPr/>
                    <a:lstStyle/>
                    <a:p>
                      <a:pPr algn="ctr" fontAlgn="ctr"/>
                      <a:r>
                        <a:rPr lang="tr-TR" sz="1800" b="1" i="0" u="none" strike="noStrike" dirty="0">
                          <a:solidFill>
                            <a:srgbClr val="000000"/>
                          </a:solidFill>
                          <a:effectLst/>
                          <a:latin typeface="Sans Serif"/>
                        </a:rPr>
                        <a:t>Kontrol Edilen Sistem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800" b="1" i="0" u="none" strike="noStrike" dirty="0">
                          <a:solidFill>
                            <a:srgbClr val="000000"/>
                          </a:solidFill>
                          <a:effectLst/>
                          <a:latin typeface="Sans Serif"/>
                        </a:rPr>
                        <a:t>Standart Kontrol Periyodu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65716044"/>
                  </a:ext>
                </a:extLst>
              </a:tr>
              <a:tr h="534962">
                <a:tc>
                  <a:txBody>
                    <a:bodyPr/>
                    <a:lstStyle/>
                    <a:p>
                      <a:pPr algn="ctr" fontAlgn="b"/>
                      <a:r>
                        <a:rPr lang="tr-TR" sz="1800" b="0" i="0" u="none" strike="noStrike">
                          <a:solidFill>
                            <a:srgbClr val="000000"/>
                          </a:solidFill>
                          <a:effectLst/>
                          <a:latin typeface="Calibri" panose="020F0502020204030204" pitchFamily="34" charset="0"/>
                        </a:rPr>
                        <a:t>Sabit Elektrik Tesisatları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0" i="0" u="none" strike="noStrike" dirty="0">
                          <a:solidFill>
                            <a:srgbClr val="000000"/>
                          </a:solidFill>
                          <a:effectLst/>
                          <a:latin typeface="Calibri" panose="020F0502020204030204" pitchFamily="34" charset="0"/>
                        </a:rPr>
                        <a:t>1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4274383"/>
                  </a:ext>
                </a:extLst>
              </a:tr>
              <a:tr h="534962">
                <a:tc>
                  <a:txBody>
                    <a:bodyPr/>
                    <a:lstStyle/>
                    <a:p>
                      <a:pPr algn="ctr" fontAlgn="b"/>
                      <a:r>
                        <a:rPr lang="tr-TR" sz="1800" b="0" i="0" u="none" strike="noStrike">
                          <a:solidFill>
                            <a:srgbClr val="000000"/>
                          </a:solidFill>
                          <a:effectLst/>
                          <a:latin typeface="Calibri" panose="020F0502020204030204" pitchFamily="34" charset="0"/>
                        </a:rPr>
                        <a:t>Topraklama Tesisatı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0" i="0" u="none" strike="noStrike">
                          <a:solidFill>
                            <a:srgbClr val="000000"/>
                          </a:solidFill>
                          <a:effectLst/>
                          <a:latin typeface="Calibri" panose="020F0502020204030204" pitchFamily="34" charset="0"/>
                        </a:rPr>
                        <a:t>1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78956013"/>
                  </a:ext>
                </a:extLst>
              </a:tr>
              <a:tr h="534962">
                <a:tc>
                  <a:txBody>
                    <a:bodyPr/>
                    <a:lstStyle/>
                    <a:p>
                      <a:pPr algn="ctr" fontAlgn="b"/>
                      <a:r>
                        <a:rPr lang="tr-TR" sz="1800" b="0" i="0" u="none" strike="noStrike">
                          <a:solidFill>
                            <a:srgbClr val="000000"/>
                          </a:solidFill>
                          <a:effectLst/>
                          <a:latin typeface="Calibri" panose="020F0502020204030204" pitchFamily="34" charset="0"/>
                        </a:rPr>
                        <a:t>Yıldırımdan Korunma (Paratoner)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0" i="0" u="none" strike="noStrike">
                          <a:solidFill>
                            <a:srgbClr val="000000"/>
                          </a:solidFill>
                          <a:effectLst/>
                          <a:latin typeface="Calibri" panose="020F0502020204030204" pitchFamily="34" charset="0"/>
                        </a:rPr>
                        <a:t>1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335366"/>
                  </a:ext>
                </a:extLst>
              </a:tr>
              <a:tr h="534962">
                <a:tc>
                  <a:txBody>
                    <a:bodyPr/>
                    <a:lstStyle/>
                    <a:p>
                      <a:pPr algn="ctr" fontAlgn="b"/>
                      <a:r>
                        <a:rPr lang="tr-TR" sz="1800" b="0" i="0" u="none" strike="noStrike">
                          <a:solidFill>
                            <a:srgbClr val="000000"/>
                          </a:solidFill>
                          <a:effectLst/>
                          <a:latin typeface="Calibri" panose="020F0502020204030204" pitchFamily="34" charset="0"/>
                        </a:rPr>
                        <a:t>Transformatörler ve Jeneratörler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0" i="0" u="none" strike="noStrike" dirty="0">
                          <a:solidFill>
                            <a:srgbClr val="000000"/>
                          </a:solidFill>
                          <a:effectLst/>
                          <a:latin typeface="Calibri" panose="020F0502020204030204" pitchFamily="34" charset="0"/>
                        </a:rPr>
                        <a:t>1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3963321"/>
                  </a:ext>
                </a:extLst>
              </a:tr>
              <a:tr h="534962">
                <a:tc>
                  <a:txBody>
                    <a:bodyPr/>
                    <a:lstStyle/>
                    <a:p>
                      <a:pPr algn="ctr" fontAlgn="b"/>
                      <a:r>
                        <a:rPr lang="tr-TR" sz="1800" b="0" i="0" u="none" strike="noStrike">
                          <a:solidFill>
                            <a:srgbClr val="000000"/>
                          </a:solidFill>
                          <a:effectLst/>
                          <a:latin typeface="Calibri" panose="020F0502020204030204" pitchFamily="34" charset="0"/>
                        </a:rPr>
                        <a:t>Yangın Algılama Sistemleri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800" b="0" i="0" u="none" strike="noStrike" dirty="0">
                          <a:solidFill>
                            <a:srgbClr val="000000"/>
                          </a:solidFill>
                          <a:effectLst/>
                          <a:latin typeface="Calibri" panose="020F0502020204030204" pitchFamily="34" charset="0"/>
                        </a:rPr>
                        <a:t>1 Yıl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0187558"/>
                  </a:ext>
                </a:extLst>
              </a:tr>
            </a:tbl>
          </a:graphicData>
        </a:graphic>
      </p:graphicFrame>
    </p:spTree>
    <p:extLst>
      <p:ext uri="{BB962C8B-B14F-4D97-AF65-F5344CB8AC3E}">
        <p14:creationId xmlns:p14="http://schemas.microsoft.com/office/powerpoint/2010/main" val="221027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AEC5E37-8856-4786-5CAD-7E445D1ED5E0}"/>
              </a:ext>
            </a:extLst>
          </p:cNvPr>
          <p:cNvPicPr>
            <a:picLocks noChangeAspect="1"/>
          </p:cNvPicPr>
          <p:nvPr/>
        </p:nvPicPr>
        <p:blipFill>
          <a:blip r:embed="rId2">
            <a:extLst>
              <a:ext uri="{28A0092B-C50C-407E-A947-70E740481C1C}">
                <a14:useLocalDpi xmlns:a14="http://schemas.microsoft.com/office/drawing/2010/main" val="0"/>
              </a:ext>
            </a:extLst>
          </a:blip>
          <a:srcRect l="6201" t="31316" r="5098"/>
          <a:stretch>
            <a:fillRect/>
          </a:stretch>
        </p:blipFill>
        <p:spPr>
          <a:xfrm>
            <a:off x="1070739" y="2287654"/>
            <a:ext cx="10050522" cy="4377651"/>
          </a:xfrm>
          <a:prstGeom prst="rect">
            <a:avLst/>
          </a:prstGeom>
        </p:spPr>
      </p:pic>
      <p:sp>
        <p:nvSpPr>
          <p:cNvPr id="6" name="Metin kutusu 5">
            <a:extLst>
              <a:ext uri="{FF2B5EF4-FFF2-40B4-BE49-F238E27FC236}">
                <a16:creationId xmlns:a16="http://schemas.microsoft.com/office/drawing/2014/main" id="{6C18AF5E-1C8E-762E-64BA-115E97F3039E}"/>
              </a:ext>
            </a:extLst>
          </p:cNvPr>
          <p:cNvSpPr txBox="1"/>
          <p:nvPr/>
        </p:nvSpPr>
        <p:spPr>
          <a:xfrm rot="10800000" flipV="1">
            <a:off x="0" y="422570"/>
            <a:ext cx="121920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a:latin typeface="Sans Serif"/>
              </a:rPr>
              <a:t>Elektrik Akımının İnsan Vücuduna Etkileri</a:t>
            </a:r>
            <a:endParaRPr lang="tr-TR" sz="3600">
              <a:latin typeface="Sans Serif"/>
            </a:endParaRPr>
          </a:p>
        </p:txBody>
      </p:sp>
      <p:sp>
        <p:nvSpPr>
          <p:cNvPr id="7" name="Metin kutusu 6">
            <a:extLst>
              <a:ext uri="{FF2B5EF4-FFF2-40B4-BE49-F238E27FC236}">
                <a16:creationId xmlns:a16="http://schemas.microsoft.com/office/drawing/2014/main" id="{30943B78-B6C3-306F-EA18-3B28DE05A489}"/>
              </a:ext>
            </a:extLst>
          </p:cNvPr>
          <p:cNvSpPr txBox="1"/>
          <p:nvPr/>
        </p:nvSpPr>
        <p:spPr>
          <a:xfrm>
            <a:off x="823258" y="1210436"/>
            <a:ext cx="10679954" cy="830997"/>
          </a:xfrm>
          <a:prstGeom prst="rect">
            <a:avLst/>
          </a:prstGeom>
          <a:noFill/>
        </p:spPr>
        <p:txBody>
          <a:bodyPr wrap="square" rtlCol="0">
            <a:spAutoFit/>
          </a:bodyPr>
          <a:lstStyle/>
          <a:p>
            <a:r>
              <a:rPr lang="tr-TR" sz="1600" dirty="0">
                <a:latin typeface="Sans Serif"/>
              </a:rPr>
              <a:t>İnsan vücudu, bir elektrik devresiyle temas ettiğinde devrenin bir parçası haline gelir. Özellikle 50 Hz AC akım, kalbin elektriksel ritmini bozarak ventriküler </a:t>
            </a:r>
            <a:r>
              <a:rPr lang="tr-TR" sz="1600" dirty="0" err="1">
                <a:latin typeface="Sans Serif"/>
              </a:rPr>
              <a:t>fibrilasyona</a:t>
            </a:r>
            <a:r>
              <a:rPr lang="tr-TR" sz="1600" dirty="0">
                <a:latin typeface="Sans Serif"/>
              </a:rPr>
              <a:t> (kalbin kan pompalayamaması) yol açabilir. Bu biyofiziksel gerçekler, koruma cihazlarının neden milisaniyeler içinde tepki vermesi gerektiğini açıklar.</a:t>
            </a:r>
          </a:p>
        </p:txBody>
      </p:sp>
    </p:spTree>
    <p:extLst>
      <p:ext uri="{BB962C8B-B14F-4D97-AF65-F5344CB8AC3E}">
        <p14:creationId xmlns:p14="http://schemas.microsoft.com/office/powerpoint/2010/main" val="2509624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C1FC010-9557-D505-2A8A-5A0E5D09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19" y="2659376"/>
            <a:ext cx="1050941" cy="3661343"/>
          </a:xfrm>
          <a:prstGeom prst="rect">
            <a:avLst/>
          </a:prstGeom>
        </p:spPr>
      </p:pic>
      <p:sp>
        <p:nvSpPr>
          <p:cNvPr id="6" name="Metin kutusu 5">
            <a:extLst>
              <a:ext uri="{FF2B5EF4-FFF2-40B4-BE49-F238E27FC236}">
                <a16:creationId xmlns:a16="http://schemas.microsoft.com/office/drawing/2014/main" id="{0B4BB19C-CC20-13AE-0E33-2D3D0BC352F0}"/>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Periyodik Bakım ve Yasal Uyumluluk</a:t>
            </a:r>
          </a:p>
        </p:txBody>
      </p:sp>
      <p:sp>
        <p:nvSpPr>
          <p:cNvPr id="7" name="Metin kutusu 6">
            <a:extLst>
              <a:ext uri="{FF2B5EF4-FFF2-40B4-BE49-F238E27FC236}">
                <a16:creationId xmlns:a16="http://schemas.microsoft.com/office/drawing/2014/main" id="{D39697ED-EA99-36A1-E5A3-B0A4CE647967}"/>
              </a:ext>
            </a:extLst>
          </p:cNvPr>
          <p:cNvSpPr txBox="1"/>
          <p:nvPr/>
        </p:nvSpPr>
        <p:spPr>
          <a:xfrm>
            <a:off x="2489760" y="2920388"/>
            <a:ext cx="8480052" cy="3139321"/>
          </a:xfrm>
          <a:prstGeom prst="rect">
            <a:avLst/>
          </a:prstGeom>
          <a:noFill/>
        </p:spPr>
        <p:txBody>
          <a:bodyPr wrap="square" rtlCol="0">
            <a:spAutoFit/>
          </a:bodyPr>
          <a:lstStyle/>
          <a:p>
            <a:pPr rtl="0"/>
            <a:r>
              <a:rPr lang="tr-TR" b="1" dirty="0" err="1">
                <a:latin typeface="Sans Serif"/>
              </a:rPr>
              <a:t>Termografik</a:t>
            </a:r>
            <a:r>
              <a:rPr lang="tr-TR" b="1" dirty="0">
                <a:latin typeface="Sans Serif"/>
              </a:rPr>
              <a:t> Analiz:</a:t>
            </a:r>
            <a:r>
              <a:rPr lang="tr-TR" dirty="0">
                <a:latin typeface="Sans Serif"/>
              </a:rPr>
              <a:t> Gevşek bağlantılardan kaynaklanan aşırı ısınmaların tespiti.</a:t>
            </a:r>
          </a:p>
          <a:p>
            <a:pPr rtl="0"/>
            <a:endParaRPr lang="tr-TR" dirty="0">
              <a:latin typeface="Sans Serif"/>
            </a:endParaRPr>
          </a:p>
          <a:p>
            <a:pPr rtl="0"/>
            <a:r>
              <a:rPr lang="tr-TR" dirty="0">
                <a:latin typeface="Sans Serif"/>
              </a:rPr>
              <a:t>​</a:t>
            </a:r>
            <a:r>
              <a:rPr lang="tr-TR" b="1" dirty="0">
                <a:latin typeface="Sans Serif"/>
              </a:rPr>
              <a:t>Etiketleme ve Tek Hat Şeması:</a:t>
            </a:r>
            <a:r>
              <a:rPr lang="tr-TR" dirty="0">
                <a:latin typeface="Sans Serif"/>
              </a:rPr>
              <a:t> Devrelerin net tanımı ve güncel proje mevcudiyeti.</a:t>
            </a:r>
          </a:p>
          <a:p>
            <a:pPr rtl="0"/>
            <a:endParaRPr lang="tr-TR" dirty="0">
              <a:latin typeface="Sans Serif"/>
            </a:endParaRPr>
          </a:p>
          <a:p>
            <a:pPr rtl="0"/>
            <a:r>
              <a:rPr lang="tr-TR" dirty="0">
                <a:latin typeface="Sans Serif"/>
              </a:rPr>
              <a:t>​</a:t>
            </a:r>
            <a:r>
              <a:rPr lang="tr-TR" b="1" dirty="0">
                <a:latin typeface="Sans Serif"/>
              </a:rPr>
              <a:t>Fonksiyon Testleri:</a:t>
            </a:r>
            <a:r>
              <a:rPr lang="tr-TR" dirty="0">
                <a:latin typeface="Sans Serif"/>
              </a:rPr>
              <a:t> K.A.R. açma süresi ve akımı, topraklama sürekliliği ölçümleri.</a:t>
            </a:r>
          </a:p>
          <a:p>
            <a:pPr rtl="0"/>
            <a:endParaRPr lang="tr-TR" dirty="0">
              <a:latin typeface="Sans Serif"/>
            </a:endParaRPr>
          </a:p>
          <a:p>
            <a:pPr rtl="0"/>
            <a:r>
              <a:rPr lang="tr-TR" dirty="0">
                <a:latin typeface="Sans Serif"/>
              </a:rPr>
              <a:t>​</a:t>
            </a:r>
            <a:r>
              <a:rPr lang="tr-TR" b="1" dirty="0">
                <a:latin typeface="Sans Serif"/>
              </a:rPr>
              <a:t>İzole Halı:</a:t>
            </a:r>
            <a:r>
              <a:rPr lang="tr-TR" dirty="0">
                <a:latin typeface="Sans Serif"/>
              </a:rPr>
              <a:t> Pano önlerinde 1000V dayanımlı yalıtkan paspasların bulunması</a:t>
            </a:r>
            <a:r>
              <a:rPr lang="tr-TR" dirty="0" smtClean="0">
                <a:latin typeface="Sans Serif"/>
              </a:rPr>
              <a:t>.</a:t>
            </a:r>
            <a:endParaRPr lang="tr-TR" dirty="0">
              <a:latin typeface="Sans Serif"/>
            </a:endParaRPr>
          </a:p>
          <a:p>
            <a:pPr rtl="0"/>
            <a:endParaRPr lang="tr-TR" dirty="0">
              <a:latin typeface="Sans Serif"/>
            </a:endParaRPr>
          </a:p>
          <a:p>
            <a:pPr rtl="0"/>
            <a:r>
              <a:rPr lang="tr-TR" dirty="0">
                <a:latin typeface="Sans Serif"/>
              </a:rPr>
              <a:t>​</a:t>
            </a:r>
            <a:r>
              <a:rPr lang="tr-TR" b="1" dirty="0">
                <a:latin typeface="Sans Serif"/>
              </a:rPr>
              <a:t>Raporlama:</a:t>
            </a:r>
            <a:r>
              <a:rPr lang="tr-TR" dirty="0">
                <a:latin typeface="Sans Serif"/>
              </a:rPr>
              <a:t> Tüm denetimlerin raporlanması ve kayıt altına alınması.</a:t>
            </a:r>
          </a:p>
        </p:txBody>
      </p:sp>
      <p:sp>
        <p:nvSpPr>
          <p:cNvPr id="8" name="Metin kutusu 7">
            <a:extLst>
              <a:ext uri="{FF2B5EF4-FFF2-40B4-BE49-F238E27FC236}">
                <a16:creationId xmlns:a16="http://schemas.microsoft.com/office/drawing/2014/main" id="{E9663C60-2561-6F37-4FB3-4FC3B52A394C}"/>
              </a:ext>
            </a:extLst>
          </p:cNvPr>
          <p:cNvSpPr txBox="1"/>
          <p:nvPr/>
        </p:nvSpPr>
        <p:spPr>
          <a:xfrm>
            <a:off x="900951" y="1182830"/>
            <a:ext cx="10390094" cy="923330"/>
          </a:xfrm>
          <a:prstGeom prst="rect">
            <a:avLst/>
          </a:prstGeom>
          <a:noFill/>
        </p:spPr>
        <p:txBody>
          <a:bodyPr wrap="square" rtlCol="0">
            <a:spAutoFit/>
          </a:bodyPr>
          <a:lstStyle/>
          <a:p>
            <a:r>
              <a:rPr lang="tr-TR" dirty="0">
                <a:latin typeface="Sans Serif"/>
              </a:rPr>
              <a:t>Elektrik tesisatları ‘kur ve unut’ sistemleri değildir. Korozyon, aşırı yüklenme ve mekanik zorlanmalar güvenliği zamanla zayıflatır. ‘</a:t>
            </a:r>
            <a:r>
              <a:rPr lang="tr-TR" b="1" dirty="0">
                <a:latin typeface="Sans Serif"/>
              </a:rPr>
              <a:t>İş Ekipmanlarının Kullanımında Sağlık ve Güvenlik Şartları Yönetmeliği’</a:t>
            </a:r>
            <a:r>
              <a:rPr lang="tr-TR" dirty="0">
                <a:latin typeface="Sans Serif"/>
              </a:rPr>
              <a:t> uyarınca, tesisat kontrolleri </a:t>
            </a:r>
            <a:r>
              <a:rPr lang="tr-TR" b="1" dirty="0">
                <a:latin typeface="Sans Serif"/>
              </a:rPr>
              <a:t>yılda en az bir kez</a:t>
            </a:r>
            <a:r>
              <a:rPr lang="tr-TR" dirty="0">
                <a:latin typeface="Sans Serif"/>
              </a:rPr>
              <a:t> yetkili kişilerce yapılmalıdır.</a:t>
            </a:r>
          </a:p>
        </p:txBody>
      </p:sp>
      <p:sp>
        <p:nvSpPr>
          <p:cNvPr id="9" name="Metin kutusu 8">
            <a:extLst>
              <a:ext uri="{FF2B5EF4-FFF2-40B4-BE49-F238E27FC236}">
                <a16:creationId xmlns:a16="http://schemas.microsoft.com/office/drawing/2014/main" id="{7CFA3A3F-F2F3-DECA-6B9B-720D8656300D}"/>
              </a:ext>
            </a:extLst>
          </p:cNvPr>
          <p:cNvSpPr txBox="1"/>
          <p:nvPr/>
        </p:nvSpPr>
        <p:spPr>
          <a:xfrm>
            <a:off x="3427503" y="2197711"/>
            <a:ext cx="5336989" cy="461665"/>
          </a:xfrm>
          <a:prstGeom prst="rect">
            <a:avLst/>
          </a:prstGeom>
          <a:noFill/>
        </p:spPr>
        <p:txBody>
          <a:bodyPr wrap="square" rtlCol="0" anchor="ctr">
            <a:spAutoFit/>
          </a:bodyPr>
          <a:lstStyle/>
          <a:p>
            <a:pPr algn="ctr"/>
            <a:r>
              <a:rPr lang="tr-TR" sz="2400" b="1" dirty="0">
                <a:latin typeface="Sans Serif"/>
              </a:rPr>
              <a:t>Teknik  Denetim Kontrol Listesi</a:t>
            </a:r>
          </a:p>
        </p:txBody>
      </p:sp>
    </p:spTree>
    <p:extLst>
      <p:ext uri="{BB962C8B-B14F-4D97-AF65-F5344CB8AC3E}">
        <p14:creationId xmlns:p14="http://schemas.microsoft.com/office/powerpoint/2010/main" val="2167171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070B79-4380-94D6-1C21-6B815ABC1B73}"/>
              </a:ext>
            </a:extLst>
          </p:cNvPr>
          <p:cNvPicPr>
            <a:picLocks noChangeAspect="1"/>
          </p:cNvPicPr>
          <p:nvPr/>
        </p:nvPicPr>
        <p:blipFill>
          <a:blip r:embed="rId2"/>
          <a:srcRect l="3933" t="13530" b="3822"/>
          <a:stretch>
            <a:fillRect/>
          </a:stretch>
        </p:blipFill>
        <p:spPr>
          <a:xfrm>
            <a:off x="239712" y="2719443"/>
            <a:ext cx="11712575" cy="2445855"/>
          </a:xfrm>
          <a:prstGeom prst="rect">
            <a:avLst/>
          </a:prstGeom>
        </p:spPr>
      </p:pic>
      <p:sp>
        <p:nvSpPr>
          <p:cNvPr id="7" name="Metin kutusu 6">
            <a:extLst>
              <a:ext uri="{FF2B5EF4-FFF2-40B4-BE49-F238E27FC236}">
                <a16:creationId xmlns:a16="http://schemas.microsoft.com/office/drawing/2014/main" id="{ED8F1D6B-585E-100A-41C5-9494428EF581}"/>
              </a:ext>
            </a:extLst>
          </p:cNvPr>
          <p:cNvSpPr txBox="1"/>
          <p:nvPr/>
        </p:nvSpPr>
        <p:spPr>
          <a:xfrm rot="10800000" flipV="1">
            <a:off x="1449294" y="463173"/>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a:latin typeface="Sans Serif"/>
              </a:rPr>
              <a:t>Kusursuz Güvenlik, Titiz Denetim</a:t>
            </a:r>
            <a:endParaRPr lang="tr-TR" sz="3600">
              <a:latin typeface="Sans Serif"/>
            </a:endParaRPr>
          </a:p>
        </p:txBody>
      </p:sp>
      <p:sp>
        <p:nvSpPr>
          <p:cNvPr id="8" name="Metin kutusu 7">
            <a:extLst>
              <a:ext uri="{FF2B5EF4-FFF2-40B4-BE49-F238E27FC236}">
                <a16:creationId xmlns:a16="http://schemas.microsoft.com/office/drawing/2014/main" id="{F64D4520-3F70-4F5F-EC12-9E74A050D71D}"/>
              </a:ext>
            </a:extLst>
          </p:cNvPr>
          <p:cNvSpPr txBox="1"/>
          <p:nvPr/>
        </p:nvSpPr>
        <p:spPr>
          <a:xfrm>
            <a:off x="505010" y="1300335"/>
            <a:ext cx="7572189" cy="461665"/>
          </a:xfrm>
          <a:prstGeom prst="rect">
            <a:avLst/>
          </a:prstGeom>
          <a:noFill/>
        </p:spPr>
        <p:txBody>
          <a:bodyPr wrap="square" rtlCol="0">
            <a:spAutoFit/>
          </a:bodyPr>
          <a:lstStyle/>
          <a:p>
            <a:pPr rtl="0"/>
            <a:r>
              <a:rPr lang="tr-TR" sz="2400" b="1" dirty="0">
                <a:latin typeface="Sans Serif"/>
              </a:rPr>
              <a:t>Öne Çıkan Yöntem: Kızılötesi (</a:t>
            </a:r>
            <a:r>
              <a:rPr lang="tr-TR" sz="2400" b="1" dirty="0" err="1">
                <a:latin typeface="Sans Serif"/>
              </a:rPr>
              <a:t>Infrared</a:t>
            </a:r>
            <a:r>
              <a:rPr lang="tr-TR" sz="2400" b="1" dirty="0">
                <a:latin typeface="Sans Serif"/>
              </a:rPr>
              <a:t>) </a:t>
            </a:r>
            <a:r>
              <a:rPr lang="tr-TR" sz="2400" b="1" dirty="0" err="1">
                <a:latin typeface="Sans Serif"/>
              </a:rPr>
              <a:t>Termografi</a:t>
            </a:r>
            <a:endParaRPr lang="tr-TR" sz="2400" dirty="0">
              <a:latin typeface="Sans Serif"/>
            </a:endParaRPr>
          </a:p>
        </p:txBody>
      </p:sp>
      <p:sp>
        <p:nvSpPr>
          <p:cNvPr id="15" name="Metin kutusu 14">
            <a:extLst>
              <a:ext uri="{FF2B5EF4-FFF2-40B4-BE49-F238E27FC236}">
                <a16:creationId xmlns:a16="http://schemas.microsoft.com/office/drawing/2014/main" id="{9BE7FE7B-35A5-91C1-AAB3-FA40E898BDA9}"/>
              </a:ext>
            </a:extLst>
          </p:cNvPr>
          <p:cNvSpPr txBox="1"/>
          <p:nvPr/>
        </p:nvSpPr>
        <p:spPr>
          <a:xfrm>
            <a:off x="479424" y="5764017"/>
            <a:ext cx="11233150" cy="646330"/>
          </a:xfrm>
          <a:prstGeom prst="rect">
            <a:avLst/>
          </a:prstGeom>
          <a:noFill/>
        </p:spPr>
        <p:txBody>
          <a:bodyPr wrap="square" rtlCol="0">
            <a:spAutoFit/>
          </a:bodyPr>
          <a:lstStyle/>
          <a:p>
            <a:pPr rtl="0"/>
            <a:r>
              <a:rPr lang="tr-TR">
                <a:latin typeface="Sans Serif"/>
              </a:rPr>
              <a:t>Termal kamera kontrolleri bağlantı noktalarındaki gevşekliği tespit etse de, bazen bağlantılar sağlam olduğu halde kabloların aşırı ısındığı görülür. Bunun temel sebebi </a:t>
            </a:r>
            <a:r>
              <a:rPr lang="tr-TR" b="1">
                <a:latin typeface="Sans Serif"/>
              </a:rPr>
              <a:t>harmonik kirliliktir</a:t>
            </a:r>
            <a:r>
              <a:rPr lang="tr-TR">
                <a:latin typeface="Sans Serif"/>
              </a:rPr>
              <a:t>.</a:t>
            </a:r>
          </a:p>
        </p:txBody>
      </p:sp>
      <p:sp>
        <p:nvSpPr>
          <p:cNvPr id="16" name="Metin kutusu 15">
            <a:extLst>
              <a:ext uri="{FF2B5EF4-FFF2-40B4-BE49-F238E27FC236}">
                <a16:creationId xmlns:a16="http://schemas.microsoft.com/office/drawing/2014/main" id="{DD1AB699-677B-2144-77DE-1655B3B64CCF}"/>
              </a:ext>
            </a:extLst>
          </p:cNvPr>
          <p:cNvSpPr txBox="1"/>
          <p:nvPr/>
        </p:nvSpPr>
        <p:spPr>
          <a:xfrm>
            <a:off x="505011" y="5379165"/>
            <a:ext cx="1299883" cy="369332"/>
          </a:xfrm>
          <a:prstGeom prst="rect">
            <a:avLst/>
          </a:prstGeom>
          <a:solidFill>
            <a:schemeClr val="bg2"/>
          </a:solidFill>
        </p:spPr>
        <p:txBody>
          <a:bodyPr wrap="square" rtlCol="0">
            <a:spAutoFit/>
          </a:bodyPr>
          <a:lstStyle/>
          <a:p>
            <a:pPr algn="ctr"/>
            <a:r>
              <a:rPr lang="tr-TR" b="1" dirty="0">
                <a:latin typeface="Sans Serif"/>
              </a:rPr>
              <a:t>Bilgi Notu</a:t>
            </a:r>
          </a:p>
        </p:txBody>
      </p:sp>
      <p:sp>
        <p:nvSpPr>
          <p:cNvPr id="2" name="Metin kutusu 1">
            <a:extLst>
              <a:ext uri="{FF2B5EF4-FFF2-40B4-BE49-F238E27FC236}">
                <a16:creationId xmlns:a16="http://schemas.microsoft.com/office/drawing/2014/main" id="{33B5A180-E692-B424-3F9A-4986715B8940}"/>
              </a:ext>
            </a:extLst>
          </p:cNvPr>
          <p:cNvSpPr txBox="1"/>
          <p:nvPr/>
        </p:nvSpPr>
        <p:spPr>
          <a:xfrm>
            <a:off x="9174148" y="3318162"/>
            <a:ext cx="2778139" cy="923330"/>
          </a:xfrm>
          <a:prstGeom prst="rect">
            <a:avLst/>
          </a:prstGeom>
          <a:noFill/>
        </p:spPr>
        <p:txBody>
          <a:bodyPr wrap="square" rtlCol="0">
            <a:spAutoFit/>
          </a:bodyPr>
          <a:lstStyle/>
          <a:p>
            <a:pPr algn="l"/>
            <a:r>
              <a:rPr lang="tr-TR" b="1" dirty="0">
                <a:latin typeface="Sans Serif"/>
              </a:rPr>
              <a:t>Aşırı Isınan Bağlantı: Arızayı tehlikeye dönüşmeden yakalayın.</a:t>
            </a:r>
          </a:p>
        </p:txBody>
      </p:sp>
      <p:sp>
        <p:nvSpPr>
          <p:cNvPr id="4" name="Metin kutusu 3">
            <a:extLst>
              <a:ext uri="{FF2B5EF4-FFF2-40B4-BE49-F238E27FC236}">
                <a16:creationId xmlns:a16="http://schemas.microsoft.com/office/drawing/2014/main" id="{F5791DF0-FE53-09F9-259E-DA6987B92C6B}"/>
              </a:ext>
            </a:extLst>
          </p:cNvPr>
          <p:cNvSpPr txBox="1"/>
          <p:nvPr/>
        </p:nvSpPr>
        <p:spPr>
          <a:xfrm>
            <a:off x="431112" y="1862233"/>
            <a:ext cx="11329776" cy="646331"/>
          </a:xfrm>
          <a:prstGeom prst="rect">
            <a:avLst/>
          </a:prstGeom>
          <a:noFill/>
        </p:spPr>
        <p:txBody>
          <a:bodyPr wrap="square" rtlCol="0" anchor="ctr">
            <a:spAutoFit/>
          </a:bodyPr>
          <a:lstStyle/>
          <a:p>
            <a:pPr algn="ctr" rtl="0"/>
            <a:r>
              <a:rPr lang="tr-TR" dirty="0">
                <a:latin typeface="Sans Serif"/>
              </a:rPr>
              <a:t>Kızılötesi </a:t>
            </a:r>
            <a:r>
              <a:rPr lang="tr-TR" dirty="0" err="1">
                <a:latin typeface="Sans Serif"/>
              </a:rPr>
              <a:t>termografi</a:t>
            </a:r>
            <a:r>
              <a:rPr lang="tr-TR" dirty="0">
                <a:latin typeface="Sans Serif"/>
              </a:rPr>
              <a:t>, elektrik tesisatlarında fiziksel temas kurmadan, olası yangın ve arıza risklerini </a:t>
            </a:r>
            <a:r>
              <a:rPr lang="tr-TR" b="1" dirty="0">
                <a:latin typeface="Sans Serif"/>
              </a:rPr>
              <a:t>ısı haritası </a:t>
            </a:r>
            <a:r>
              <a:rPr lang="tr-TR" dirty="0">
                <a:latin typeface="Sans Serif"/>
              </a:rPr>
              <a:t>üzerinden tespit eden en etkili </a:t>
            </a:r>
            <a:r>
              <a:rPr lang="tr-TR" dirty="0" err="1">
                <a:latin typeface="Sans Serif"/>
              </a:rPr>
              <a:t>proaktif</a:t>
            </a:r>
            <a:r>
              <a:rPr lang="tr-TR" dirty="0">
                <a:latin typeface="Sans Serif"/>
              </a:rPr>
              <a:t> bakım yöntemidir.</a:t>
            </a:r>
          </a:p>
        </p:txBody>
      </p:sp>
    </p:spTree>
    <p:extLst>
      <p:ext uri="{BB962C8B-B14F-4D97-AF65-F5344CB8AC3E}">
        <p14:creationId xmlns:p14="http://schemas.microsoft.com/office/powerpoint/2010/main" val="1734246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55341E16-3812-719C-0706-A0EB77F963AB}"/>
              </a:ext>
            </a:extLst>
          </p:cNvPr>
          <p:cNvSpPr txBox="1"/>
          <p:nvPr/>
        </p:nvSpPr>
        <p:spPr>
          <a:xfrm rot="10800000" flipV="1">
            <a:off x="-95623" y="463174"/>
            <a:ext cx="12287623"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rtl="0"/>
            <a:r>
              <a:rPr lang="tr-TR" sz="3600" b="1">
                <a:latin typeface="Sans Serif"/>
              </a:rPr>
              <a:t>Güvenlik Kültürü: Günlük Hayat İçin Pratik Kurallar</a:t>
            </a:r>
          </a:p>
        </p:txBody>
      </p:sp>
      <p:pic>
        <p:nvPicPr>
          <p:cNvPr id="4" name="Resim 3">
            <a:extLst>
              <a:ext uri="{FF2B5EF4-FFF2-40B4-BE49-F238E27FC236}">
                <a16:creationId xmlns:a16="http://schemas.microsoft.com/office/drawing/2014/main" id="{956011A2-3D6C-3DB5-B222-E3D470C23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072" y="1867721"/>
            <a:ext cx="1797717" cy="4793911"/>
          </a:xfrm>
          <a:prstGeom prst="rect">
            <a:avLst/>
          </a:prstGeom>
        </p:spPr>
      </p:pic>
      <p:sp>
        <p:nvSpPr>
          <p:cNvPr id="11" name="Metin kutusu 10">
            <a:extLst>
              <a:ext uri="{FF2B5EF4-FFF2-40B4-BE49-F238E27FC236}">
                <a16:creationId xmlns:a16="http://schemas.microsoft.com/office/drawing/2014/main" id="{DD362EA9-668B-EF38-AD8E-A7AE3AD6E05D}"/>
              </a:ext>
            </a:extLst>
          </p:cNvPr>
          <p:cNvSpPr txBox="1"/>
          <p:nvPr/>
        </p:nvSpPr>
        <p:spPr>
          <a:xfrm>
            <a:off x="1605306" y="1193653"/>
            <a:ext cx="8885764" cy="646331"/>
          </a:xfrm>
          <a:prstGeom prst="rect">
            <a:avLst/>
          </a:prstGeom>
          <a:noFill/>
        </p:spPr>
        <p:txBody>
          <a:bodyPr wrap="square" rtlCol="0">
            <a:spAutoFit/>
          </a:bodyPr>
          <a:lstStyle/>
          <a:p>
            <a:r>
              <a:rPr lang="tr-TR" dirty="0">
                <a:latin typeface="Sans Serif"/>
              </a:rPr>
              <a:t>Teknik donanımlar, ancak güvenli alışkanlıklarla desteklendiğinde tam koruma sağlar. Bu adımlar, güvenli bir elektrik ortamı oluşturmanın temelini oluşturur.</a:t>
            </a:r>
          </a:p>
        </p:txBody>
      </p:sp>
      <p:sp>
        <p:nvSpPr>
          <p:cNvPr id="12" name="Metin kutusu 11">
            <a:extLst>
              <a:ext uri="{FF2B5EF4-FFF2-40B4-BE49-F238E27FC236}">
                <a16:creationId xmlns:a16="http://schemas.microsoft.com/office/drawing/2014/main" id="{188C5C02-FB3C-1661-07CF-CB80FB853BF9}"/>
              </a:ext>
            </a:extLst>
          </p:cNvPr>
          <p:cNvSpPr txBox="1"/>
          <p:nvPr/>
        </p:nvSpPr>
        <p:spPr>
          <a:xfrm>
            <a:off x="3543906" y="2231075"/>
            <a:ext cx="6208874" cy="369332"/>
          </a:xfrm>
          <a:prstGeom prst="rect">
            <a:avLst/>
          </a:prstGeom>
          <a:noFill/>
        </p:spPr>
        <p:txBody>
          <a:bodyPr wrap="square" rtlCol="0">
            <a:spAutoFit/>
          </a:bodyPr>
          <a:lstStyle/>
          <a:p>
            <a:r>
              <a:rPr lang="tr-TR" b="1" dirty="0">
                <a:latin typeface="Sans Serif"/>
              </a:rPr>
              <a:t>Fişten Çekin:</a:t>
            </a:r>
            <a:r>
              <a:rPr lang="tr-TR" dirty="0">
                <a:latin typeface="Sans Serif"/>
              </a:rPr>
              <a:t> Kullanmadığınız cihazları prizde bırakmayın.</a:t>
            </a:r>
          </a:p>
        </p:txBody>
      </p:sp>
      <p:sp>
        <p:nvSpPr>
          <p:cNvPr id="13" name="Metin kutusu 12">
            <a:extLst>
              <a:ext uri="{FF2B5EF4-FFF2-40B4-BE49-F238E27FC236}">
                <a16:creationId xmlns:a16="http://schemas.microsoft.com/office/drawing/2014/main" id="{5BD36FBD-B88D-3D6A-C19C-8FFB039FB4D6}"/>
              </a:ext>
            </a:extLst>
          </p:cNvPr>
          <p:cNvSpPr txBox="1"/>
          <p:nvPr/>
        </p:nvSpPr>
        <p:spPr>
          <a:xfrm>
            <a:off x="3543906" y="3075645"/>
            <a:ext cx="6208873" cy="660498"/>
          </a:xfrm>
          <a:prstGeom prst="rect">
            <a:avLst/>
          </a:prstGeom>
          <a:noFill/>
        </p:spPr>
        <p:txBody>
          <a:bodyPr wrap="square" rtlCol="0">
            <a:spAutoFit/>
          </a:bodyPr>
          <a:lstStyle/>
          <a:p>
            <a:r>
              <a:rPr lang="tr-TR" b="1" dirty="0">
                <a:latin typeface="Sans Serif"/>
              </a:rPr>
              <a:t>Islak Alanlara Dikkat:</a:t>
            </a:r>
            <a:r>
              <a:rPr lang="tr-TR" dirty="0">
                <a:latin typeface="Sans Serif"/>
              </a:rPr>
              <a:t> Banyo ve mutfak gibi nemli yerlerde elektrikli alet kullanırken ekstra dikkatli olun.</a:t>
            </a:r>
          </a:p>
        </p:txBody>
      </p:sp>
      <p:sp>
        <p:nvSpPr>
          <p:cNvPr id="14" name="Metin kutusu 13">
            <a:extLst>
              <a:ext uri="{FF2B5EF4-FFF2-40B4-BE49-F238E27FC236}">
                <a16:creationId xmlns:a16="http://schemas.microsoft.com/office/drawing/2014/main" id="{1B471C49-37A3-C004-0C28-5EEBD0F3D05D}"/>
              </a:ext>
            </a:extLst>
          </p:cNvPr>
          <p:cNvSpPr txBox="1"/>
          <p:nvPr/>
        </p:nvSpPr>
        <p:spPr>
          <a:xfrm>
            <a:off x="3617348" y="3934428"/>
            <a:ext cx="6887513" cy="660498"/>
          </a:xfrm>
          <a:prstGeom prst="rect">
            <a:avLst/>
          </a:prstGeom>
          <a:noFill/>
        </p:spPr>
        <p:txBody>
          <a:bodyPr wrap="square" rtlCol="0">
            <a:spAutoFit/>
          </a:bodyPr>
          <a:lstStyle/>
          <a:p>
            <a:r>
              <a:rPr lang="tr-TR" b="1" dirty="0">
                <a:latin typeface="Sans Serif"/>
              </a:rPr>
              <a:t>Aksesuarları Çıkarın:</a:t>
            </a:r>
            <a:r>
              <a:rPr lang="tr-TR" dirty="0">
                <a:latin typeface="Sans Serif"/>
              </a:rPr>
              <a:t> Pano yakınında çalışırken iletken yüzük, saat gibi metal aksesuarları çıkarın.</a:t>
            </a:r>
          </a:p>
        </p:txBody>
      </p:sp>
      <p:sp>
        <p:nvSpPr>
          <p:cNvPr id="15" name="Metin kutusu 14">
            <a:extLst>
              <a:ext uri="{FF2B5EF4-FFF2-40B4-BE49-F238E27FC236}">
                <a16:creationId xmlns:a16="http://schemas.microsoft.com/office/drawing/2014/main" id="{19C49BDE-3876-66B1-A3F5-717907929AA4}"/>
              </a:ext>
            </a:extLst>
          </p:cNvPr>
          <p:cNvSpPr txBox="1"/>
          <p:nvPr/>
        </p:nvSpPr>
        <p:spPr>
          <a:xfrm>
            <a:off x="3617347" y="4765226"/>
            <a:ext cx="6887513" cy="660498"/>
          </a:xfrm>
          <a:prstGeom prst="rect">
            <a:avLst/>
          </a:prstGeom>
          <a:noFill/>
        </p:spPr>
        <p:txBody>
          <a:bodyPr wrap="square" rtlCol="0">
            <a:spAutoFit/>
          </a:bodyPr>
          <a:lstStyle/>
          <a:p>
            <a:r>
              <a:rPr lang="tr-TR" b="1" dirty="0">
                <a:latin typeface="Sans Serif"/>
              </a:rPr>
              <a:t>Kabloları Kontrol Edin:</a:t>
            </a:r>
            <a:r>
              <a:rPr lang="tr-TR" dirty="0">
                <a:latin typeface="Sans Serif"/>
              </a:rPr>
              <a:t> İzolasyonu zedelenmiş, yanık izi olan kabloları derhal değiştirin.</a:t>
            </a:r>
          </a:p>
        </p:txBody>
      </p:sp>
      <p:sp>
        <p:nvSpPr>
          <p:cNvPr id="16" name="Metin kutusu 15">
            <a:extLst>
              <a:ext uri="{FF2B5EF4-FFF2-40B4-BE49-F238E27FC236}">
                <a16:creationId xmlns:a16="http://schemas.microsoft.com/office/drawing/2014/main" id="{D10526B3-D4A6-FFBB-C101-435A68E4D90A}"/>
              </a:ext>
            </a:extLst>
          </p:cNvPr>
          <p:cNvSpPr txBox="1"/>
          <p:nvPr/>
        </p:nvSpPr>
        <p:spPr>
          <a:xfrm>
            <a:off x="3690790" y="5605781"/>
            <a:ext cx="6814070" cy="660498"/>
          </a:xfrm>
          <a:prstGeom prst="rect">
            <a:avLst/>
          </a:prstGeom>
          <a:noFill/>
        </p:spPr>
        <p:txBody>
          <a:bodyPr wrap="square" rtlCol="0">
            <a:spAutoFit/>
          </a:bodyPr>
          <a:lstStyle/>
          <a:p>
            <a:r>
              <a:rPr lang="tr-TR" b="1" dirty="0">
                <a:latin typeface="Sans Serif"/>
              </a:rPr>
              <a:t>Test Butonunu Kullanın:</a:t>
            </a:r>
            <a:r>
              <a:rPr lang="tr-TR" dirty="0">
                <a:latin typeface="Sans Serif"/>
              </a:rPr>
              <a:t> Sigorta kutunuzdaki K.A.R.’</a:t>
            </a:r>
            <a:r>
              <a:rPr lang="tr-TR" dirty="0" err="1">
                <a:latin typeface="Sans Serif"/>
              </a:rPr>
              <a:t>ın</a:t>
            </a:r>
            <a:r>
              <a:rPr lang="tr-TR" dirty="0">
                <a:latin typeface="Sans Serif"/>
              </a:rPr>
              <a:t> test butonuna ayda bir kez basarak çalıştığını doğrulayın.</a:t>
            </a:r>
          </a:p>
        </p:txBody>
      </p:sp>
    </p:spTree>
    <p:extLst>
      <p:ext uri="{BB962C8B-B14F-4D97-AF65-F5344CB8AC3E}">
        <p14:creationId xmlns:p14="http://schemas.microsoft.com/office/powerpoint/2010/main" val="193715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05CCA49-1720-2459-F1BA-339B0B651B75}"/>
              </a:ext>
            </a:extLst>
          </p:cNvPr>
          <p:cNvPicPr>
            <a:picLocks noChangeAspect="1"/>
          </p:cNvPicPr>
          <p:nvPr/>
        </p:nvPicPr>
        <p:blipFill>
          <a:blip r:embed="rId2">
            <a:extLst>
              <a:ext uri="{28A0092B-C50C-407E-A947-70E740481C1C}">
                <a14:useLocalDpi xmlns:a14="http://schemas.microsoft.com/office/drawing/2010/main" val="0"/>
              </a:ext>
            </a:extLst>
          </a:blip>
          <a:srcRect t="4310"/>
          <a:stretch>
            <a:fillRect/>
          </a:stretch>
        </p:blipFill>
        <p:spPr>
          <a:xfrm>
            <a:off x="800793" y="2142407"/>
            <a:ext cx="10494790" cy="4183528"/>
          </a:xfrm>
          <a:prstGeom prst="rect">
            <a:avLst/>
          </a:prstGeom>
        </p:spPr>
      </p:pic>
      <p:sp>
        <p:nvSpPr>
          <p:cNvPr id="5" name="Metin kutusu 4">
            <a:extLst>
              <a:ext uri="{FF2B5EF4-FFF2-40B4-BE49-F238E27FC236}">
                <a16:creationId xmlns:a16="http://schemas.microsoft.com/office/drawing/2014/main" id="{BBFAA2BC-6E94-7906-0C7F-B508DE69B394}"/>
              </a:ext>
            </a:extLst>
          </p:cNvPr>
          <p:cNvSpPr txBox="1"/>
          <p:nvPr/>
        </p:nvSpPr>
        <p:spPr>
          <a:xfrm>
            <a:off x="1389529" y="1302791"/>
            <a:ext cx="9412941" cy="646331"/>
          </a:xfrm>
          <a:prstGeom prst="rect">
            <a:avLst/>
          </a:prstGeom>
          <a:noFill/>
        </p:spPr>
        <p:txBody>
          <a:bodyPr wrap="square" rtlCol="0">
            <a:spAutoFit/>
          </a:bodyPr>
          <a:lstStyle/>
          <a:p>
            <a:pPr algn="ctr"/>
            <a:r>
              <a:rPr lang="tr-TR" dirty="0">
                <a:latin typeface="Sans Serif"/>
              </a:rPr>
              <a:t>Elektrik yangınları, toplam yangınların yaklaşık %25’ini oluşturur. </a:t>
            </a:r>
            <a:r>
              <a:rPr lang="tr-TR" b="1" dirty="0">
                <a:latin typeface="Sans Serif"/>
              </a:rPr>
              <a:t>Müdahale sırasında iletken söndürme ajanlarının kullanılması</a:t>
            </a:r>
            <a:r>
              <a:rPr lang="tr-TR" dirty="0">
                <a:latin typeface="Sans Serif"/>
              </a:rPr>
              <a:t> ölümcül elektrik şokuna neden olabilir.</a:t>
            </a:r>
          </a:p>
        </p:txBody>
      </p:sp>
      <p:sp>
        <p:nvSpPr>
          <p:cNvPr id="7" name="Metin kutusu 6">
            <a:extLst>
              <a:ext uri="{FF2B5EF4-FFF2-40B4-BE49-F238E27FC236}">
                <a16:creationId xmlns:a16="http://schemas.microsoft.com/office/drawing/2014/main" id="{FAF64253-AAED-2DBA-EA2A-81E55A03F364}"/>
              </a:ext>
            </a:extLst>
          </p:cNvPr>
          <p:cNvSpPr txBox="1"/>
          <p:nvPr/>
        </p:nvSpPr>
        <p:spPr>
          <a:xfrm rot="10800000" flipV="1">
            <a:off x="-95623" y="463174"/>
            <a:ext cx="12287623"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a:latin typeface="Sans Serif"/>
              </a:rPr>
              <a:t>Elektrik Yangını: Dur, Düşün, Uygula!</a:t>
            </a:r>
            <a:endParaRPr lang="tr-TR" sz="3600">
              <a:latin typeface="Sans Serif"/>
            </a:endParaRPr>
          </a:p>
        </p:txBody>
      </p:sp>
    </p:spTree>
    <p:extLst>
      <p:ext uri="{BB962C8B-B14F-4D97-AF65-F5344CB8AC3E}">
        <p14:creationId xmlns:p14="http://schemas.microsoft.com/office/powerpoint/2010/main" val="1962238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4831806-3283-CF9A-E2B3-8060D9089025}"/>
              </a:ext>
            </a:extLst>
          </p:cNvPr>
          <p:cNvPicPr>
            <a:picLocks noChangeAspect="1"/>
          </p:cNvPicPr>
          <p:nvPr/>
        </p:nvPicPr>
        <p:blipFill>
          <a:blip r:embed="rId2">
            <a:extLst>
              <a:ext uri="{28A0092B-C50C-407E-A947-70E740481C1C}">
                <a14:useLocalDpi xmlns:a14="http://schemas.microsoft.com/office/drawing/2010/main" val="0"/>
              </a:ext>
            </a:extLst>
          </a:blip>
          <a:srcRect l="15075" t="17290" r="10305" b="14530"/>
          <a:stretch>
            <a:fillRect/>
          </a:stretch>
        </p:blipFill>
        <p:spPr>
          <a:xfrm>
            <a:off x="729183" y="1790473"/>
            <a:ext cx="10733633" cy="2419435"/>
          </a:xfrm>
          <a:prstGeom prst="rect">
            <a:avLst/>
          </a:prstGeom>
        </p:spPr>
      </p:pic>
      <p:sp>
        <p:nvSpPr>
          <p:cNvPr id="7" name="Metin kutusu 6">
            <a:extLst>
              <a:ext uri="{FF2B5EF4-FFF2-40B4-BE49-F238E27FC236}">
                <a16:creationId xmlns:a16="http://schemas.microsoft.com/office/drawing/2014/main" id="{ED8F1D6B-585E-100A-41C5-9494428EF581}"/>
              </a:ext>
            </a:extLst>
          </p:cNvPr>
          <p:cNvSpPr txBox="1"/>
          <p:nvPr/>
        </p:nvSpPr>
        <p:spPr>
          <a:xfrm rot="10800000" flipV="1">
            <a:off x="1449294" y="463174"/>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tr-TR" sz="3600" b="1" dirty="0">
                <a:latin typeface="Sans Serif"/>
              </a:rPr>
              <a:t>Doğru Hamle Hayat Kurtarır</a:t>
            </a:r>
          </a:p>
        </p:txBody>
      </p:sp>
      <p:sp>
        <p:nvSpPr>
          <p:cNvPr id="8" name="Metin kutusu 7">
            <a:extLst>
              <a:ext uri="{FF2B5EF4-FFF2-40B4-BE49-F238E27FC236}">
                <a16:creationId xmlns:a16="http://schemas.microsoft.com/office/drawing/2014/main" id="{F64D4520-3F70-4F5F-EC12-9E74A050D71D}"/>
              </a:ext>
            </a:extLst>
          </p:cNvPr>
          <p:cNvSpPr txBox="1"/>
          <p:nvPr/>
        </p:nvSpPr>
        <p:spPr>
          <a:xfrm>
            <a:off x="505010" y="1300334"/>
            <a:ext cx="4759717" cy="461665"/>
          </a:xfrm>
          <a:prstGeom prst="rect">
            <a:avLst/>
          </a:prstGeom>
          <a:noFill/>
        </p:spPr>
        <p:txBody>
          <a:bodyPr wrap="square" rtlCol="0">
            <a:spAutoFit/>
          </a:bodyPr>
          <a:lstStyle/>
          <a:p>
            <a:pPr algn="l"/>
            <a:r>
              <a:rPr lang="tr-TR" sz="2400" b="1" dirty="0">
                <a:latin typeface="Sans Serif"/>
              </a:rPr>
              <a:t>TEKNİK KURTARMA ADIMLARI</a:t>
            </a:r>
          </a:p>
        </p:txBody>
      </p:sp>
      <p:sp>
        <p:nvSpPr>
          <p:cNvPr id="9" name="Metin kutusu 8">
            <a:extLst>
              <a:ext uri="{FF2B5EF4-FFF2-40B4-BE49-F238E27FC236}">
                <a16:creationId xmlns:a16="http://schemas.microsoft.com/office/drawing/2014/main" id="{023C218E-88D5-3890-E35D-231C793EE584}"/>
              </a:ext>
            </a:extLst>
          </p:cNvPr>
          <p:cNvSpPr txBox="1"/>
          <p:nvPr/>
        </p:nvSpPr>
        <p:spPr>
          <a:xfrm>
            <a:off x="505011" y="4256074"/>
            <a:ext cx="3572436" cy="615553"/>
          </a:xfrm>
          <a:prstGeom prst="rect">
            <a:avLst/>
          </a:prstGeom>
          <a:noFill/>
        </p:spPr>
        <p:txBody>
          <a:bodyPr wrap="square" rtlCol="0">
            <a:spAutoFit/>
          </a:bodyPr>
          <a:lstStyle/>
          <a:p>
            <a:r>
              <a:rPr lang="tr-TR" b="1" dirty="0">
                <a:latin typeface="Sans Serif"/>
              </a:rPr>
              <a:t>KENDİNİ </a:t>
            </a:r>
            <a:r>
              <a:rPr lang="tr-TR" b="1" dirty="0" smtClean="0">
                <a:latin typeface="Sans Serif"/>
              </a:rPr>
              <a:t>KORU: </a:t>
            </a:r>
            <a:r>
              <a:rPr lang="tr-TR" sz="1600" dirty="0" smtClean="0">
                <a:latin typeface="Sans Serif"/>
              </a:rPr>
              <a:t>Kazazedeye </a:t>
            </a:r>
            <a:r>
              <a:rPr lang="tr-TR" sz="1600" dirty="0">
                <a:latin typeface="Sans Serif"/>
              </a:rPr>
              <a:t>asla çıplak elle dokunma.</a:t>
            </a:r>
          </a:p>
        </p:txBody>
      </p:sp>
      <p:sp>
        <p:nvSpPr>
          <p:cNvPr id="10" name="Metin kutusu 9">
            <a:extLst>
              <a:ext uri="{FF2B5EF4-FFF2-40B4-BE49-F238E27FC236}">
                <a16:creationId xmlns:a16="http://schemas.microsoft.com/office/drawing/2014/main" id="{5E1085DC-2E86-8A5A-0FED-4568850FA5DD}"/>
              </a:ext>
            </a:extLst>
          </p:cNvPr>
          <p:cNvSpPr txBox="1"/>
          <p:nvPr/>
        </p:nvSpPr>
        <p:spPr>
          <a:xfrm>
            <a:off x="4262717" y="4244545"/>
            <a:ext cx="2889624" cy="615553"/>
          </a:xfrm>
          <a:prstGeom prst="rect">
            <a:avLst/>
          </a:prstGeom>
          <a:noFill/>
        </p:spPr>
        <p:txBody>
          <a:bodyPr wrap="square" rtlCol="0">
            <a:spAutoFit/>
          </a:bodyPr>
          <a:lstStyle/>
          <a:p>
            <a:r>
              <a:rPr lang="tr-TR" b="1" dirty="0">
                <a:latin typeface="Sans Serif"/>
              </a:rPr>
              <a:t>KAYNAĞI KES: </a:t>
            </a:r>
            <a:r>
              <a:rPr lang="tr-TR" sz="1600" dirty="0">
                <a:latin typeface="Sans Serif"/>
              </a:rPr>
              <a:t>Mümkünse şalteri indir veya fişi çek.</a:t>
            </a:r>
          </a:p>
        </p:txBody>
      </p:sp>
      <p:sp>
        <p:nvSpPr>
          <p:cNvPr id="11" name="Metin kutusu 10">
            <a:extLst>
              <a:ext uri="{FF2B5EF4-FFF2-40B4-BE49-F238E27FC236}">
                <a16:creationId xmlns:a16="http://schemas.microsoft.com/office/drawing/2014/main" id="{C6A277DC-E954-B348-9A08-90DF33B98679}"/>
              </a:ext>
            </a:extLst>
          </p:cNvPr>
          <p:cNvSpPr txBox="1"/>
          <p:nvPr/>
        </p:nvSpPr>
        <p:spPr>
          <a:xfrm rot="10800000" flipV="1">
            <a:off x="7337611" y="4302240"/>
            <a:ext cx="4520219" cy="1107996"/>
          </a:xfrm>
          <a:prstGeom prst="rect">
            <a:avLst/>
          </a:prstGeom>
          <a:noFill/>
        </p:spPr>
        <p:txBody>
          <a:bodyPr wrap="square" rtlCol="0">
            <a:spAutoFit/>
          </a:bodyPr>
          <a:lstStyle/>
          <a:p>
            <a:r>
              <a:rPr lang="tr-TR" b="1" dirty="0">
                <a:latin typeface="Sans Serif"/>
              </a:rPr>
              <a:t>YALITKANLA AYIR: </a:t>
            </a:r>
            <a:r>
              <a:rPr lang="tr-TR" sz="1600" dirty="0">
                <a:latin typeface="Sans Serif"/>
              </a:rPr>
              <a:t>Kaynağa ulaşılamıyorsa, kazazedeyi kuru ahşap sopa, plastik boru veya yalıtımlı kurtarma kancası ile kaynaktan uzaklaştır.</a:t>
            </a:r>
          </a:p>
        </p:txBody>
      </p:sp>
      <p:sp>
        <p:nvSpPr>
          <p:cNvPr id="15" name="Metin kutusu 14">
            <a:extLst>
              <a:ext uri="{FF2B5EF4-FFF2-40B4-BE49-F238E27FC236}">
                <a16:creationId xmlns:a16="http://schemas.microsoft.com/office/drawing/2014/main" id="{9BE7FE7B-35A5-91C1-AAB3-FA40E898BDA9}"/>
              </a:ext>
            </a:extLst>
          </p:cNvPr>
          <p:cNvSpPr txBox="1"/>
          <p:nvPr/>
        </p:nvSpPr>
        <p:spPr>
          <a:xfrm>
            <a:off x="479424" y="5780653"/>
            <a:ext cx="11233150" cy="923330"/>
          </a:xfrm>
          <a:prstGeom prst="rect">
            <a:avLst/>
          </a:prstGeom>
          <a:noFill/>
        </p:spPr>
        <p:txBody>
          <a:bodyPr wrap="square" rtlCol="0">
            <a:spAutoFit/>
          </a:bodyPr>
          <a:lstStyle/>
          <a:p>
            <a:pPr algn="l"/>
            <a:r>
              <a:rPr lang="tr-TR" b="1" dirty="0">
                <a:latin typeface="Sans Serif"/>
              </a:rPr>
              <a:t>Elektrik akımına kapılan birine müdahale ederken saniyeler önemlidir, ancak panik en büyük düşmandır. Kendi güvenliğinizi sağlamadan yapılacak bir müdahale, kazazede sayısının ikiye katlanmasına neden olur</a:t>
            </a:r>
            <a:r>
              <a:rPr lang="tr-TR" b="1" dirty="0" smtClean="0">
                <a:latin typeface="Sans Serif"/>
              </a:rPr>
              <a:t>.</a:t>
            </a:r>
          </a:p>
        </p:txBody>
      </p:sp>
      <p:sp>
        <p:nvSpPr>
          <p:cNvPr id="16" name="Metin kutusu 15">
            <a:extLst>
              <a:ext uri="{FF2B5EF4-FFF2-40B4-BE49-F238E27FC236}">
                <a16:creationId xmlns:a16="http://schemas.microsoft.com/office/drawing/2014/main" id="{DD1AB699-677B-2144-77DE-1655B3B64CCF}"/>
              </a:ext>
            </a:extLst>
          </p:cNvPr>
          <p:cNvSpPr txBox="1"/>
          <p:nvPr/>
        </p:nvSpPr>
        <p:spPr>
          <a:xfrm>
            <a:off x="505011" y="5379165"/>
            <a:ext cx="1628589" cy="369332"/>
          </a:xfrm>
          <a:prstGeom prst="rect">
            <a:avLst/>
          </a:prstGeom>
          <a:solidFill>
            <a:schemeClr val="bg2"/>
          </a:solidFill>
        </p:spPr>
        <p:txBody>
          <a:bodyPr wrap="square" rtlCol="0">
            <a:spAutoFit/>
          </a:bodyPr>
          <a:lstStyle/>
          <a:p>
            <a:pPr algn="ctr"/>
            <a:r>
              <a:rPr lang="tr-TR" b="1" dirty="0">
                <a:latin typeface="Sans Serif"/>
              </a:rPr>
              <a:t>Bilgi Notu</a:t>
            </a:r>
          </a:p>
        </p:txBody>
      </p:sp>
    </p:spTree>
    <p:extLst>
      <p:ext uri="{BB962C8B-B14F-4D97-AF65-F5344CB8AC3E}">
        <p14:creationId xmlns:p14="http://schemas.microsoft.com/office/powerpoint/2010/main" val="2237803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1D2FA5-775A-5BED-F2DB-13F83589BE87}"/>
              </a:ext>
            </a:extLst>
          </p:cNvPr>
          <p:cNvPicPr>
            <a:picLocks noChangeAspect="1"/>
          </p:cNvPicPr>
          <p:nvPr/>
        </p:nvPicPr>
        <p:blipFill>
          <a:blip r:embed="rId2">
            <a:extLst>
              <a:ext uri="{28A0092B-C50C-407E-A947-70E740481C1C}">
                <a14:useLocalDpi xmlns:a14="http://schemas.microsoft.com/office/drawing/2010/main" val="0"/>
              </a:ext>
            </a:extLst>
          </a:blip>
          <a:srcRect l="10449" t="1" r="12793" b="-3354"/>
          <a:stretch>
            <a:fillRect/>
          </a:stretch>
        </p:blipFill>
        <p:spPr>
          <a:xfrm>
            <a:off x="368240" y="1695734"/>
            <a:ext cx="11455519" cy="2572765"/>
          </a:xfrm>
          <a:prstGeom prst="rect">
            <a:avLst/>
          </a:prstGeom>
        </p:spPr>
      </p:pic>
      <p:sp>
        <p:nvSpPr>
          <p:cNvPr id="4" name="Metin kutusu 3">
            <a:extLst>
              <a:ext uri="{FF2B5EF4-FFF2-40B4-BE49-F238E27FC236}">
                <a16:creationId xmlns:a16="http://schemas.microsoft.com/office/drawing/2014/main" id="{CEB6C2B7-B5C1-8340-B246-82602F35A428}"/>
              </a:ext>
            </a:extLst>
          </p:cNvPr>
          <p:cNvSpPr txBox="1"/>
          <p:nvPr/>
        </p:nvSpPr>
        <p:spPr>
          <a:xfrm rot="10800000" flipV="1">
            <a:off x="1449294" y="463174"/>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tr-TR" sz="3600" b="1">
                <a:latin typeface="Sans Serif"/>
              </a:rPr>
              <a:t>Doğru Hamle Hayat Kurtarır</a:t>
            </a:r>
            <a:endParaRPr lang="tr-TR" sz="3600" b="1" dirty="0">
              <a:latin typeface="Sans Serif"/>
            </a:endParaRPr>
          </a:p>
        </p:txBody>
      </p:sp>
      <p:sp>
        <p:nvSpPr>
          <p:cNvPr id="6" name="Metin kutusu 5">
            <a:extLst>
              <a:ext uri="{FF2B5EF4-FFF2-40B4-BE49-F238E27FC236}">
                <a16:creationId xmlns:a16="http://schemas.microsoft.com/office/drawing/2014/main" id="{89808EDD-7442-905B-A2F2-A14AD85C4E75}"/>
              </a:ext>
            </a:extLst>
          </p:cNvPr>
          <p:cNvSpPr txBox="1"/>
          <p:nvPr/>
        </p:nvSpPr>
        <p:spPr>
          <a:xfrm>
            <a:off x="505011" y="1300334"/>
            <a:ext cx="4467412" cy="461665"/>
          </a:xfrm>
          <a:prstGeom prst="rect">
            <a:avLst/>
          </a:prstGeom>
          <a:noFill/>
        </p:spPr>
        <p:txBody>
          <a:bodyPr wrap="square" rtlCol="0">
            <a:spAutoFit/>
          </a:bodyPr>
          <a:lstStyle/>
          <a:p>
            <a:pPr rtl="0"/>
            <a:r>
              <a:rPr lang="tr-TR" sz="2400" b="1">
                <a:latin typeface="Sans Serif"/>
              </a:rPr>
              <a:t>İLK YARDIM</a:t>
            </a:r>
            <a:endParaRPr lang="tr-TR" sz="2400">
              <a:latin typeface="Sans Serif"/>
            </a:endParaRPr>
          </a:p>
        </p:txBody>
      </p:sp>
      <p:sp>
        <p:nvSpPr>
          <p:cNvPr id="7" name="Metin kutusu 6">
            <a:extLst>
              <a:ext uri="{FF2B5EF4-FFF2-40B4-BE49-F238E27FC236}">
                <a16:creationId xmlns:a16="http://schemas.microsoft.com/office/drawing/2014/main" id="{AAB3CD97-3ABE-1D8E-FCD9-3F3DF46ADA4D}"/>
              </a:ext>
            </a:extLst>
          </p:cNvPr>
          <p:cNvSpPr txBox="1"/>
          <p:nvPr/>
        </p:nvSpPr>
        <p:spPr>
          <a:xfrm>
            <a:off x="191951" y="3980713"/>
            <a:ext cx="3834096" cy="1477328"/>
          </a:xfrm>
          <a:prstGeom prst="rect">
            <a:avLst/>
          </a:prstGeom>
          <a:noFill/>
        </p:spPr>
        <p:txBody>
          <a:bodyPr wrap="square" rtlCol="0" anchor="ctr">
            <a:spAutoFit/>
          </a:bodyPr>
          <a:lstStyle/>
          <a:p>
            <a:pPr algn="l"/>
            <a:r>
              <a:rPr lang="tr-TR" b="1" dirty="0">
                <a:latin typeface="Sans Serif"/>
              </a:rPr>
              <a:t>Solunum Kontrolü:</a:t>
            </a:r>
            <a:r>
              <a:rPr lang="tr-TR" dirty="0">
                <a:latin typeface="Sans Serif"/>
              </a:rPr>
              <a:t> Nefes almıyorsa ve nabız yoksa derhal Temel Yaşam Desteğine (CPR) başla (Dakikada 100-120 bası, 30 basıda 2 nefes).</a:t>
            </a:r>
          </a:p>
        </p:txBody>
      </p:sp>
      <p:sp>
        <p:nvSpPr>
          <p:cNvPr id="8" name="Metin kutusu 7">
            <a:extLst>
              <a:ext uri="{FF2B5EF4-FFF2-40B4-BE49-F238E27FC236}">
                <a16:creationId xmlns:a16="http://schemas.microsoft.com/office/drawing/2014/main" id="{37C49366-B5CD-F0BD-AA44-F7B9A1FECCC0}"/>
              </a:ext>
            </a:extLst>
          </p:cNvPr>
          <p:cNvSpPr txBox="1"/>
          <p:nvPr/>
        </p:nvSpPr>
        <p:spPr>
          <a:xfrm>
            <a:off x="4026046" y="4096110"/>
            <a:ext cx="4139904" cy="923330"/>
          </a:xfrm>
          <a:prstGeom prst="rect">
            <a:avLst/>
          </a:prstGeom>
          <a:noFill/>
        </p:spPr>
        <p:txBody>
          <a:bodyPr wrap="square" rtlCol="0">
            <a:spAutoFit/>
          </a:bodyPr>
          <a:lstStyle/>
          <a:p>
            <a:pPr algn="l"/>
            <a:r>
              <a:rPr lang="tr-TR" b="1" dirty="0">
                <a:latin typeface="Sans Serif"/>
              </a:rPr>
              <a:t>Yanık Müdahalesi: </a:t>
            </a:r>
            <a:r>
              <a:rPr lang="tr-TR" dirty="0">
                <a:latin typeface="Sans Serif"/>
              </a:rPr>
              <a:t>Yanık bölgeyi 20 dakika soğuk suyla (ASLA BUZLA DEĞİL) soğut ve steril nemli bezle ört.</a:t>
            </a:r>
          </a:p>
        </p:txBody>
      </p:sp>
      <p:sp>
        <p:nvSpPr>
          <p:cNvPr id="9" name="Metin kutusu 8">
            <a:extLst>
              <a:ext uri="{FF2B5EF4-FFF2-40B4-BE49-F238E27FC236}">
                <a16:creationId xmlns:a16="http://schemas.microsoft.com/office/drawing/2014/main" id="{F5F8DD8E-04BE-7A7D-6390-C59CE98D8541}"/>
              </a:ext>
            </a:extLst>
          </p:cNvPr>
          <p:cNvSpPr txBox="1"/>
          <p:nvPr/>
        </p:nvSpPr>
        <p:spPr>
          <a:xfrm>
            <a:off x="8165950" y="4093778"/>
            <a:ext cx="3834094" cy="1477328"/>
          </a:xfrm>
          <a:prstGeom prst="rect">
            <a:avLst/>
          </a:prstGeom>
          <a:noFill/>
        </p:spPr>
        <p:txBody>
          <a:bodyPr wrap="square" rtlCol="0">
            <a:spAutoFit/>
          </a:bodyPr>
          <a:lstStyle/>
          <a:p>
            <a:pPr algn="l"/>
            <a:r>
              <a:rPr lang="tr-TR" b="1" dirty="0">
                <a:latin typeface="Sans Serif"/>
              </a:rPr>
              <a:t>Mutlak Kural: </a:t>
            </a:r>
            <a:r>
              <a:rPr lang="tr-TR" dirty="0">
                <a:latin typeface="Sans Serif"/>
              </a:rPr>
              <a:t>Elektrik çarpan her kazazede, görünmeyen iç hasar riski nedeniyle mutlaka 112 aracılığıyla hastaneye sevk edilmelidir.</a:t>
            </a:r>
          </a:p>
        </p:txBody>
      </p:sp>
      <p:sp>
        <p:nvSpPr>
          <p:cNvPr id="12" name="Metin kutusu 11">
            <a:extLst>
              <a:ext uri="{FF2B5EF4-FFF2-40B4-BE49-F238E27FC236}">
                <a16:creationId xmlns:a16="http://schemas.microsoft.com/office/drawing/2014/main" id="{828F4C9C-AA6F-458B-D7CB-CADD8C8B933E}"/>
              </a:ext>
            </a:extLst>
          </p:cNvPr>
          <p:cNvSpPr txBox="1"/>
          <p:nvPr/>
        </p:nvSpPr>
        <p:spPr>
          <a:xfrm>
            <a:off x="479425" y="5927791"/>
            <a:ext cx="11233150" cy="646330"/>
          </a:xfrm>
          <a:prstGeom prst="rect">
            <a:avLst/>
          </a:prstGeom>
          <a:noFill/>
        </p:spPr>
        <p:txBody>
          <a:bodyPr wrap="square" rtlCol="0">
            <a:spAutoFit/>
          </a:bodyPr>
          <a:lstStyle/>
          <a:p>
            <a:pPr algn="ctr"/>
            <a:r>
              <a:rPr lang="tr-TR" b="1" dirty="0">
                <a:latin typeface="Sans Serif"/>
              </a:rPr>
              <a:t>Şok Pozisyonu: Kazazedenin bilinci yerindeyse ve nefes alıyorsa, beyne kan akışını desteklemek için ayaklarını 30 cm kadar yukarı kaldırarak (şok pozisyonu) tıbbi yardım bekleyin.</a:t>
            </a:r>
          </a:p>
        </p:txBody>
      </p:sp>
    </p:spTree>
    <p:extLst>
      <p:ext uri="{BB962C8B-B14F-4D97-AF65-F5344CB8AC3E}">
        <p14:creationId xmlns:p14="http://schemas.microsoft.com/office/powerpoint/2010/main" val="285648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3A0C19B-D5C6-5F4B-D4BB-BE699F1E0691}"/>
              </a:ext>
            </a:extLst>
          </p:cNvPr>
          <p:cNvPicPr>
            <a:picLocks noChangeAspect="1"/>
          </p:cNvPicPr>
          <p:nvPr/>
        </p:nvPicPr>
        <p:blipFill>
          <a:blip r:embed="rId2">
            <a:extLst>
              <a:ext uri="{28A0092B-C50C-407E-A947-70E740481C1C}">
                <a14:useLocalDpi xmlns:a14="http://schemas.microsoft.com/office/drawing/2010/main" val="0"/>
              </a:ext>
            </a:extLst>
          </a:blip>
          <a:srcRect r="6341"/>
          <a:stretch>
            <a:fillRect/>
          </a:stretch>
        </p:blipFill>
        <p:spPr>
          <a:xfrm>
            <a:off x="3301050" y="1109506"/>
            <a:ext cx="5589899" cy="5418667"/>
          </a:xfrm>
          <a:prstGeom prst="rect">
            <a:avLst/>
          </a:prstGeom>
        </p:spPr>
      </p:pic>
      <p:sp>
        <p:nvSpPr>
          <p:cNvPr id="5" name="Metin kutusu 4">
            <a:extLst>
              <a:ext uri="{FF2B5EF4-FFF2-40B4-BE49-F238E27FC236}">
                <a16:creationId xmlns:a16="http://schemas.microsoft.com/office/drawing/2014/main" id="{88C35A7C-03F0-5FE6-389D-89BE667EAC9B}"/>
              </a:ext>
            </a:extLst>
          </p:cNvPr>
          <p:cNvSpPr txBox="1"/>
          <p:nvPr/>
        </p:nvSpPr>
        <p:spPr>
          <a:xfrm rot="10800000" flipV="1">
            <a:off x="1449294" y="463174"/>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tr-TR" sz="3600" b="1">
                <a:latin typeface="Sans Serif"/>
              </a:rPr>
              <a:t>Güvenlik Bir Departman Değil, Bir Kültürdür</a:t>
            </a:r>
            <a:endParaRPr lang="tr-TR" sz="3600" b="1" dirty="0">
              <a:latin typeface="Sans Serif"/>
            </a:endParaRPr>
          </a:p>
        </p:txBody>
      </p:sp>
      <p:sp>
        <p:nvSpPr>
          <p:cNvPr id="6" name="Metin kutusu 5">
            <a:extLst>
              <a:ext uri="{FF2B5EF4-FFF2-40B4-BE49-F238E27FC236}">
                <a16:creationId xmlns:a16="http://schemas.microsoft.com/office/drawing/2014/main" id="{A9B82F23-BC49-CF21-7C6F-E16BB77AF448}"/>
              </a:ext>
            </a:extLst>
          </p:cNvPr>
          <p:cNvSpPr txBox="1"/>
          <p:nvPr/>
        </p:nvSpPr>
        <p:spPr>
          <a:xfrm>
            <a:off x="211273" y="1552156"/>
            <a:ext cx="3261055" cy="1631216"/>
          </a:xfrm>
          <a:prstGeom prst="rect">
            <a:avLst/>
          </a:prstGeom>
          <a:noFill/>
        </p:spPr>
        <p:txBody>
          <a:bodyPr wrap="square" rtlCol="0">
            <a:spAutoFit/>
          </a:bodyPr>
          <a:lstStyle/>
          <a:p>
            <a:pPr algn="r"/>
            <a:r>
              <a:rPr lang="tr-TR" b="1" dirty="0">
                <a:latin typeface="Sans Serif"/>
              </a:rPr>
              <a:t>Sıfır Enerji Hedefi</a:t>
            </a:r>
          </a:p>
          <a:p>
            <a:pPr algn="r"/>
            <a:r>
              <a:rPr lang="tr-TR" dirty="0">
                <a:latin typeface="Sans Serif"/>
              </a:rPr>
              <a:t> </a:t>
            </a:r>
            <a:r>
              <a:rPr lang="tr-TR" sz="1600" dirty="0">
                <a:latin typeface="Sans Serif"/>
              </a:rPr>
              <a:t>Zorunlu haller dışında enerjili çalışmayı ortadan kaldırın. </a:t>
            </a:r>
            <a:r>
              <a:rPr lang="tr-TR" sz="1600" b="1" dirty="0">
                <a:latin typeface="Sans Serif"/>
              </a:rPr>
              <a:t>EKED/LOTO prosedürü</a:t>
            </a:r>
            <a:r>
              <a:rPr lang="tr-TR" sz="1600" dirty="0">
                <a:latin typeface="Sans Serif"/>
              </a:rPr>
              <a:t>nü kültürün ayrılmaz bir parçası yapın.</a:t>
            </a:r>
          </a:p>
        </p:txBody>
      </p:sp>
      <p:sp>
        <p:nvSpPr>
          <p:cNvPr id="7" name="Metin kutusu 6">
            <a:extLst>
              <a:ext uri="{FF2B5EF4-FFF2-40B4-BE49-F238E27FC236}">
                <a16:creationId xmlns:a16="http://schemas.microsoft.com/office/drawing/2014/main" id="{52056055-179E-ACAC-695D-E1321D3B3FAA}"/>
              </a:ext>
            </a:extLst>
          </p:cNvPr>
          <p:cNvSpPr txBox="1"/>
          <p:nvPr/>
        </p:nvSpPr>
        <p:spPr>
          <a:xfrm>
            <a:off x="8609101" y="1533702"/>
            <a:ext cx="3284075" cy="1600438"/>
          </a:xfrm>
          <a:prstGeom prst="rect">
            <a:avLst/>
          </a:prstGeom>
          <a:noFill/>
        </p:spPr>
        <p:txBody>
          <a:bodyPr wrap="square" rtlCol="0">
            <a:spAutoFit/>
          </a:bodyPr>
          <a:lstStyle/>
          <a:p>
            <a:r>
              <a:rPr lang="tr-TR" b="1" dirty="0">
                <a:latin typeface="Sans Serif"/>
              </a:rPr>
              <a:t>Eğitim ve Sertifikasyon </a:t>
            </a:r>
            <a:r>
              <a:rPr lang="tr-TR" sz="1600" dirty="0">
                <a:latin typeface="Sans Serif"/>
              </a:rPr>
              <a:t>Personeli NFPA 70E güncellemeleri konusunda periyodik olarak eğitin. Yüksek gerilimde </a:t>
            </a:r>
            <a:r>
              <a:rPr lang="tr-TR" sz="1600" b="1" dirty="0">
                <a:latin typeface="Sans Serif"/>
              </a:rPr>
              <a:t>EKAT</a:t>
            </a:r>
            <a:r>
              <a:rPr lang="tr-TR" sz="1600" dirty="0">
                <a:latin typeface="Sans Serif"/>
              </a:rPr>
              <a:t> </a:t>
            </a:r>
            <a:r>
              <a:rPr lang="tr-TR" sz="1600" b="1" dirty="0">
                <a:latin typeface="Sans Serif"/>
              </a:rPr>
              <a:t>belgesini</a:t>
            </a:r>
            <a:r>
              <a:rPr lang="tr-TR" sz="1600" dirty="0">
                <a:latin typeface="Sans Serif"/>
              </a:rPr>
              <a:t> zorunlu kılın.</a:t>
            </a:r>
          </a:p>
        </p:txBody>
      </p:sp>
      <p:sp>
        <p:nvSpPr>
          <p:cNvPr id="8" name="Metin kutusu 7">
            <a:extLst>
              <a:ext uri="{FF2B5EF4-FFF2-40B4-BE49-F238E27FC236}">
                <a16:creationId xmlns:a16="http://schemas.microsoft.com/office/drawing/2014/main" id="{C815D090-4E57-5EE0-F567-21E9231FF285}"/>
              </a:ext>
            </a:extLst>
          </p:cNvPr>
          <p:cNvSpPr txBox="1"/>
          <p:nvPr/>
        </p:nvSpPr>
        <p:spPr>
          <a:xfrm>
            <a:off x="8609101" y="4949462"/>
            <a:ext cx="3414205" cy="1107996"/>
          </a:xfrm>
          <a:prstGeom prst="rect">
            <a:avLst/>
          </a:prstGeom>
          <a:noFill/>
        </p:spPr>
        <p:txBody>
          <a:bodyPr wrap="square" rtlCol="0">
            <a:spAutoFit/>
          </a:bodyPr>
          <a:lstStyle/>
          <a:p>
            <a:r>
              <a:rPr lang="tr-TR" b="1" dirty="0">
                <a:latin typeface="Sans Serif"/>
              </a:rPr>
              <a:t>Doğru Ekipman Yatırımı</a:t>
            </a:r>
          </a:p>
          <a:p>
            <a:r>
              <a:rPr lang="tr-TR" sz="1600" dirty="0">
                <a:latin typeface="Sans Serif"/>
              </a:rPr>
              <a:t>KKD ve aletleri tesisin hesaplanmış ark enerjisine ve gerilim seviyesine tam uygunlu olarak seçin.</a:t>
            </a:r>
          </a:p>
        </p:txBody>
      </p:sp>
      <p:sp>
        <p:nvSpPr>
          <p:cNvPr id="9" name="Metin kutusu 8">
            <a:extLst>
              <a:ext uri="{FF2B5EF4-FFF2-40B4-BE49-F238E27FC236}">
                <a16:creationId xmlns:a16="http://schemas.microsoft.com/office/drawing/2014/main" id="{CBC7B607-06D8-55DC-2CFB-9E216AB2C549}"/>
              </a:ext>
            </a:extLst>
          </p:cNvPr>
          <p:cNvSpPr txBox="1"/>
          <p:nvPr/>
        </p:nvSpPr>
        <p:spPr>
          <a:xfrm>
            <a:off x="211274" y="4949462"/>
            <a:ext cx="3213850" cy="1354217"/>
          </a:xfrm>
          <a:prstGeom prst="rect">
            <a:avLst/>
          </a:prstGeom>
          <a:noFill/>
        </p:spPr>
        <p:txBody>
          <a:bodyPr wrap="square" rtlCol="0">
            <a:spAutoFit/>
          </a:bodyPr>
          <a:lstStyle/>
          <a:p>
            <a:pPr algn="r"/>
            <a:r>
              <a:rPr lang="tr-TR" b="1" dirty="0" err="1">
                <a:latin typeface="Sans Serif"/>
              </a:rPr>
              <a:t>Proaktif</a:t>
            </a:r>
            <a:r>
              <a:rPr lang="tr-TR" b="1" dirty="0">
                <a:latin typeface="Sans Serif"/>
              </a:rPr>
              <a:t> Bakım</a:t>
            </a:r>
            <a:endParaRPr lang="tr-TR" dirty="0">
              <a:latin typeface="Sans Serif"/>
            </a:endParaRPr>
          </a:p>
          <a:p>
            <a:pPr algn="r"/>
            <a:r>
              <a:rPr lang="tr-TR" sz="1600" dirty="0">
                <a:latin typeface="Sans Serif"/>
              </a:rPr>
              <a:t>Arızalar ve kazalar oluşmadan önce teknolojik cihazlarla düzenli kontrol yaparak önleyici bir yaklaşım sergilenmesini öğütler.</a:t>
            </a:r>
          </a:p>
        </p:txBody>
      </p:sp>
    </p:spTree>
    <p:extLst>
      <p:ext uri="{BB962C8B-B14F-4D97-AF65-F5344CB8AC3E}">
        <p14:creationId xmlns:p14="http://schemas.microsoft.com/office/powerpoint/2010/main" val="723851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118C737-70A6-3DB1-118E-3CD53FA256FE}"/>
              </a:ext>
            </a:extLst>
          </p:cNvPr>
          <p:cNvPicPr>
            <a:picLocks noChangeAspect="1"/>
          </p:cNvPicPr>
          <p:nvPr/>
        </p:nvPicPr>
        <p:blipFill>
          <a:blip r:embed="rId2"/>
          <a:srcRect/>
          <a:stretch/>
        </p:blipFill>
        <p:spPr>
          <a:xfrm>
            <a:off x="0" y="0"/>
            <a:ext cx="12287250" cy="6858000"/>
          </a:xfrm>
          <a:prstGeom prst="rect">
            <a:avLst/>
          </a:prstGeom>
        </p:spPr>
      </p:pic>
    </p:spTree>
    <p:extLst>
      <p:ext uri="{BB962C8B-B14F-4D97-AF65-F5344CB8AC3E}">
        <p14:creationId xmlns:p14="http://schemas.microsoft.com/office/powerpoint/2010/main" val="102498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678F12B-FC70-8C46-0393-17418D422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B2AA5FB8-5547-84E6-B0FC-BC257A91FEB8}"/>
              </a:ext>
            </a:extLst>
          </p:cNvPr>
          <p:cNvSpPr txBox="1"/>
          <p:nvPr/>
        </p:nvSpPr>
        <p:spPr>
          <a:xfrm>
            <a:off x="484569" y="5918880"/>
            <a:ext cx="11222862" cy="646331"/>
          </a:xfrm>
          <a:prstGeom prst="rect">
            <a:avLst/>
          </a:prstGeom>
          <a:solidFill>
            <a:schemeClr val="tx1">
              <a:lumMod val="10000"/>
              <a:lumOff val="90000"/>
            </a:schemeClr>
          </a:solidFill>
        </p:spPr>
        <p:txBody>
          <a:bodyPr wrap="square" rtlCol="0" anchor="ctr">
            <a:spAutoFit/>
          </a:bodyPr>
          <a:lstStyle/>
          <a:p>
            <a:pPr algn="ctr"/>
            <a:r>
              <a:rPr lang="tr-TR" dirty="0">
                <a:latin typeface="Sans Serif"/>
              </a:rPr>
              <a:t>Ark patlaması, havanın iletkene dönüşerek devasa bir enerjiyi plazmaya dönüştürmesidir. </a:t>
            </a:r>
          </a:p>
          <a:p>
            <a:pPr algn="ctr"/>
            <a:r>
              <a:rPr lang="tr-TR" dirty="0">
                <a:latin typeface="Sans Serif"/>
              </a:rPr>
              <a:t>Ölümcül termal yanıklar, metal buharı solunması ve şarapnel etkisiyle oluşan fiziksel travmalar ana risklerdir.</a:t>
            </a:r>
          </a:p>
        </p:txBody>
      </p:sp>
      <p:sp>
        <p:nvSpPr>
          <p:cNvPr id="7" name="Metin kutusu 6">
            <a:extLst>
              <a:ext uri="{FF2B5EF4-FFF2-40B4-BE49-F238E27FC236}">
                <a16:creationId xmlns:a16="http://schemas.microsoft.com/office/drawing/2014/main" id="{779D171B-AAE3-99B3-062E-1E94EE2E2DFE}"/>
              </a:ext>
            </a:extLst>
          </p:cNvPr>
          <p:cNvSpPr txBox="1"/>
          <p:nvPr/>
        </p:nvSpPr>
        <p:spPr>
          <a:xfrm rot="10800000" flipV="1">
            <a:off x="0" y="422570"/>
            <a:ext cx="121920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Güneş’in 3 Katı Isı: Ark Patlaması</a:t>
            </a:r>
          </a:p>
        </p:txBody>
      </p:sp>
    </p:spTree>
    <p:extLst>
      <p:ext uri="{BB962C8B-B14F-4D97-AF65-F5344CB8AC3E}">
        <p14:creationId xmlns:p14="http://schemas.microsoft.com/office/powerpoint/2010/main" val="45437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D153447-F902-B1FD-BAE4-BEC5F893A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623" y="2281240"/>
            <a:ext cx="3981826" cy="3981826"/>
          </a:xfrm>
          <a:prstGeom prst="rect">
            <a:avLst/>
          </a:prstGeom>
        </p:spPr>
      </p:pic>
      <p:pic>
        <p:nvPicPr>
          <p:cNvPr id="7" name="Resim 6">
            <a:extLst>
              <a:ext uri="{FF2B5EF4-FFF2-40B4-BE49-F238E27FC236}">
                <a16:creationId xmlns:a16="http://schemas.microsoft.com/office/drawing/2014/main" id="{5D76F1D6-07A5-2FFC-9A04-E13466D58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01" y="3674552"/>
            <a:ext cx="5273307" cy="2031686"/>
          </a:xfrm>
          <a:prstGeom prst="rect">
            <a:avLst/>
          </a:prstGeom>
        </p:spPr>
      </p:pic>
      <p:sp>
        <p:nvSpPr>
          <p:cNvPr id="9" name="Metin kutusu 8">
            <a:extLst>
              <a:ext uri="{FF2B5EF4-FFF2-40B4-BE49-F238E27FC236}">
                <a16:creationId xmlns:a16="http://schemas.microsoft.com/office/drawing/2014/main" id="{D9E00802-38B8-F955-672E-0B419115085A}"/>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Mesafe Hayat Kurtarır: Manevra Güvenliği</a:t>
            </a:r>
            <a:endParaRPr lang="tr-TR" sz="3600" dirty="0">
              <a:latin typeface="Sans Serif"/>
            </a:endParaRPr>
          </a:p>
        </p:txBody>
      </p:sp>
      <p:sp>
        <p:nvSpPr>
          <p:cNvPr id="10" name="Metin kutusu 9">
            <a:extLst>
              <a:ext uri="{FF2B5EF4-FFF2-40B4-BE49-F238E27FC236}">
                <a16:creationId xmlns:a16="http://schemas.microsoft.com/office/drawing/2014/main" id="{DF429D85-5C95-3C20-1878-C15A4EDB1061}"/>
              </a:ext>
            </a:extLst>
          </p:cNvPr>
          <p:cNvSpPr txBox="1"/>
          <p:nvPr/>
        </p:nvSpPr>
        <p:spPr>
          <a:xfrm>
            <a:off x="871070" y="1326169"/>
            <a:ext cx="10449859" cy="923330"/>
          </a:xfrm>
          <a:prstGeom prst="rect">
            <a:avLst/>
          </a:prstGeom>
          <a:noFill/>
        </p:spPr>
        <p:txBody>
          <a:bodyPr wrap="square" rtlCol="0">
            <a:spAutoFit/>
          </a:bodyPr>
          <a:lstStyle/>
          <a:p>
            <a:r>
              <a:rPr lang="tr-TR" dirty="0">
                <a:latin typeface="Sans Serif"/>
              </a:rPr>
              <a:t>Yüksek ve orta gerilim tesislerinde, operatörü enerjili kısımlardan fiziksel olarak uzaklaştırmak esastır. Manevra ıstankaları, bu mesafeyi dielektrik dayanımı yüksek malzemelerle sağlayarak kritik görevlerin güvenle yapılmasını sağlar.</a:t>
            </a:r>
          </a:p>
        </p:txBody>
      </p:sp>
      <p:cxnSp>
        <p:nvCxnSpPr>
          <p:cNvPr id="11" name="Bağlayıcı: Eğri 10">
            <a:extLst>
              <a:ext uri="{FF2B5EF4-FFF2-40B4-BE49-F238E27FC236}">
                <a16:creationId xmlns:a16="http://schemas.microsoft.com/office/drawing/2014/main" id="{99ACF187-98DF-25AC-D8BA-1DFFD9A08E58}"/>
              </a:ext>
            </a:extLst>
          </p:cNvPr>
          <p:cNvCxnSpPr>
            <a:cxnSpLocks/>
          </p:cNvCxnSpPr>
          <p:nvPr/>
        </p:nvCxnSpPr>
        <p:spPr>
          <a:xfrm rot="10800000">
            <a:off x="6356187" y="3215190"/>
            <a:ext cx="1425181" cy="655874"/>
          </a:xfrm>
          <a:prstGeom prst="curvedConnector3">
            <a:avLst>
              <a:gd name="adj1" fmla="val 99064"/>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Metin kutusu 15">
            <a:extLst>
              <a:ext uri="{FF2B5EF4-FFF2-40B4-BE49-F238E27FC236}">
                <a16:creationId xmlns:a16="http://schemas.microsoft.com/office/drawing/2014/main" id="{8811CDCF-2B1F-613C-FFC6-699506BF4412}"/>
              </a:ext>
            </a:extLst>
          </p:cNvPr>
          <p:cNvSpPr txBox="1"/>
          <p:nvPr/>
        </p:nvSpPr>
        <p:spPr>
          <a:xfrm>
            <a:off x="3485775" y="2567896"/>
            <a:ext cx="4141695" cy="861774"/>
          </a:xfrm>
          <a:prstGeom prst="rect">
            <a:avLst/>
          </a:prstGeom>
          <a:noFill/>
        </p:spPr>
        <p:txBody>
          <a:bodyPr wrap="square" rtlCol="0">
            <a:spAutoFit/>
          </a:bodyPr>
          <a:lstStyle/>
          <a:p>
            <a:r>
              <a:rPr lang="tr-TR" dirty="0">
                <a:latin typeface="Sans Serif"/>
              </a:rPr>
              <a:t>​</a:t>
            </a:r>
            <a:r>
              <a:rPr lang="tr-TR" b="1" dirty="0">
                <a:latin typeface="Sans Serif"/>
              </a:rPr>
              <a:t>Gövde (Fiberglas Takviyeli Reçine):</a:t>
            </a:r>
            <a:r>
              <a:rPr lang="tr-TR" dirty="0">
                <a:latin typeface="Sans Serif"/>
              </a:rPr>
              <a:t> </a:t>
            </a:r>
            <a:r>
              <a:rPr lang="tr-TR" sz="1600" dirty="0">
                <a:latin typeface="Sans Serif"/>
              </a:rPr>
              <a:t>Yüksek dielektrik ve mekanik dayanım sağlar.</a:t>
            </a:r>
          </a:p>
        </p:txBody>
      </p:sp>
      <p:cxnSp>
        <p:nvCxnSpPr>
          <p:cNvPr id="2" name="Bağlayıcı: Eğri 1">
            <a:extLst>
              <a:ext uri="{FF2B5EF4-FFF2-40B4-BE49-F238E27FC236}">
                <a16:creationId xmlns:a16="http://schemas.microsoft.com/office/drawing/2014/main" id="{8C3E9FF5-8616-CC9D-CFFA-D5C18B3CDB17}"/>
              </a:ext>
            </a:extLst>
          </p:cNvPr>
          <p:cNvCxnSpPr>
            <a:cxnSpLocks/>
          </p:cNvCxnSpPr>
          <p:nvPr/>
        </p:nvCxnSpPr>
        <p:spPr>
          <a:xfrm flipV="1">
            <a:off x="7409914" y="3865098"/>
            <a:ext cx="1544415" cy="1017485"/>
          </a:xfrm>
          <a:prstGeom prst="curved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Metin kutusu 4">
            <a:extLst>
              <a:ext uri="{FF2B5EF4-FFF2-40B4-BE49-F238E27FC236}">
                <a16:creationId xmlns:a16="http://schemas.microsoft.com/office/drawing/2014/main" id="{B5CD232A-359D-180E-13A4-64BEBB3B3AE1}"/>
              </a:ext>
            </a:extLst>
          </p:cNvPr>
          <p:cNvSpPr txBox="1"/>
          <p:nvPr/>
        </p:nvSpPr>
        <p:spPr>
          <a:xfrm>
            <a:off x="8954329" y="3682254"/>
            <a:ext cx="2927827" cy="1107996"/>
          </a:xfrm>
          <a:prstGeom prst="rect">
            <a:avLst/>
          </a:prstGeom>
          <a:noFill/>
        </p:spPr>
        <p:txBody>
          <a:bodyPr wrap="square" rtlCol="0">
            <a:spAutoFit/>
          </a:bodyPr>
          <a:lstStyle/>
          <a:p>
            <a:r>
              <a:rPr lang="tr-TR" b="1" dirty="0">
                <a:latin typeface="Sans Serif"/>
              </a:rPr>
              <a:t>Atlama Etekleri:</a:t>
            </a:r>
            <a:r>
              <a:rPr lang="tr-TR" dirty="0">
                <a:latin typeface="Sans Serif"/>
              </a:rPr>
              <a:t> </a:t>
            </a:r>
          </a:p>
          <a:p>
            <a:r>
              <a:rPr lang="tr-TR" sz="1600" dirty="0">
                <a:latin typeface="Sans Serif"/>
              </a:rPr>
              <a:t>Yüzeyde su filmi oluşumunu engelleyerek nemli havada sızıntı akımlarını keser.</a:t>
            </a:r>
          </a:p>
        </p:txBody>
      </p:sp>
      <p:sp>
        <p:nvSpPr>
          <p:cNvPr id="21" name="Metin kutusu 20">
            <a:extLst>
              <a:ext uri="{FF2B5EF4-FFF2-40B4-BE49-F238E27FC236}">
                <a16:creationId xmlns:a16="http://schemas.microsoft.com/office/drawing/2014/main" id="{8F1D2529-7FA5-6627-C40F-F6896920265D}"/>
              </a:ext>
            </a:extLst>
          </p:cNvPr>
          <p:cNvSpPr txBox="1"/>
          <p:nvPr/>
        </p:nvSpPr>
        <p:spPr>
          <a:xfrm>
            <a:off x="7409914" y="5155070"/>
            <a:ext cx="4083281" cy="1354217"/>
          </a:xfrm>
          <a:prstGeom prst="rect">
            <a:avLst/>
          </a:prstGeom>
          <a:noFill/>
        </p:spPr>
        <p:txBody>
          <a:bodyPr wrap="square" rtlCol="0">
            <a:spAutoFit/>
          </a:bodyPr>
          <a:lstStyle/>
          <a:p>
            <a:r>
              <a:rPr lang="tr-TR" b="1" dirty="0">
                <a:latin typeface="Sans Serif"/>
              </a:rPr>
              <a:t>Uç Mekanizması:</a:t>
            </a:r>
            <a:r>
              <a:rPr lang="tr-TR" dirty="0">
                <a:latin typeface="Sans Serif"/>
              </a:rPr>
              <a:t> </a:t>
            </a:r>
          </a:p>
          <a:p>
            <a:r>
              <a:rPr lang="tr-TR" sz="1600" dirty="0">
                <a:latin typeface="Sans Serif"/>
              </a:rPr>
              <a:t>Güvenli müdahale için tasarlanmış, kilitleme sistemine sahip uygulama özel başlıkları.</a:t>
            </a:r>
          </a:p>
          <a:p>
            <a:r>
              <a:rPr lang="tr-TR" sz="1600" dirty="0">
                <a:latin typeface="Sans Serif"/>
              </a:rPr>
              <a:t>(Kanca ve Sigorta Montaj Aparatları).</a:t>
            </a:r>
          </a:p>
        </p:txBody>
      </p:sp>
      <p:cxnSp>
        <p:nvCxnSpPr>
          <p:cNvPr id="22" name="Bağlayıcı: Eğri 21">
            <a:extLst>
              <a:ext uri="{FF2B5EF4-FFF2-40B4-BE49-F238E27FC236}">
                <a16:creationId xmlns:a16="http://schemas.microsoft.com/office/drawing/2014/main" id="{55DE35F7-B442-8D17-2AC6-F76205CAAAAC}"/>
              </a:ext>
            </a:extLst>
          </p:cNvPr>
          <p:cNvCxnSpPr>
            <a:cxnSpLocks/>
          </p:cNvCxnSpPr>
          <p:nvPr/>
        </p:nvCxnSpPr>
        <p:spPr>
          <a:xfrm flipV="1">
            <a:off x="6484471" y="5385464"/>
            <a:ext cx="925443" cy="284072"/>
          </a:xfrm>
          <a:prstGeom prst="curved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35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0FF6458-773B-F710-EC4F-2B712849D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4" y="1744849"/>
            <a:ext cx="11531587" cy="3896939"/>
          </a:xfrm>
          <a:prstGeom prst="rect">
            <a:avLst/>
          </a:prstGeom>
        </p:spPr>
      </p:pic>
      <p:sp>
        <p:nvSpPr>
          <p:cNvPr id="6" name="Metin kutusu 5">
            <a:extLst>
              <a:ext uri="{FF2B5EF4-FFF2-40B4-BE49-F238E27FC236}">
                <a16:creationId xmlns:a16="http://schemas.microsoft.com/office/drawing/2014/main" id="{D520F84D-5400-B402-8E78-36C0EDE9FD6C}"/>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Mesafe Hayat Kurtarır: Manevra Güvenliği</a:t>
            </a:r>
            <a:endParaRPr lang="tr-TR" sz="3600" dirty="0">
              <a:latin typeface="Sans Serif"/>
            </a:endParaRPr>
          </a:p>
        </p:txBody>
      </p:sp>
      <p:sp>
        <p:nvSpPr>
          <p:cNvPr id="7" name="Metin kutusu 6">
            <a:extLst>
              <a:ext uri="{FF2B5EF4-FFF2-40B4-BE49-F238E27FC236}">
                <a16:creationId xmlns:a16="http://schemas.microsoft.com/office/drawing/2014/main" id="{3CCF53AF-ED2E-9086-5981-30008C85C830}"/>
              </a:ext>
            </a:extLst>
          </p:cNvPr>
          <p:cNvSpPr txBox="1"/>
          <p:nvPr/>
        </p:nvSpPr>
        <p:spPr>
          <a:xfrm>
            <a:off x="508188" y="1216212"/>
            <a:ext cx="11175618" cy="646331"/>
          </a:xfrm>
          <a:prstGeom prst="rect">
            <a:avLst/>
          </a:prstGeom>
          <a:noFill/>
        </p:spPr>
        <p:txBody>
          <a:bodyPr wrap="square" rtlCol="0">
            <a:spAutoFit/>
          </a:bodyPr>
          <a:lstStyle/>
          <a:p>
            <a:pPr algn="l"/>
            <a:r>
              <a:rPr lang="tr-TR" dirty="0">
                <a:latin typeface="Sans Serif"/>
              </a:rPr>
              <a:t>Şalt sahalarındaki en yıkıcı risk olan ark parlamasından korunmak için, kesici işlemlerinin operatör tarafından 15-45 metre mesafeden ve düşük voltajlı konsolla yönetilerek tehlikenin tamamen dışına çıkılmasıdır.</a:t>
            </a:r>
          </a:p>
        </p:txBody>
      </p:sp>
      <p:sp>
        <p:nvSpPr>
          <p:cNvPr id="8" name="Metin kutusu 7">
            <a:extLst>
              <a:ext uri="{FF2B5EF4-FFF2-40B4-BE49-F238E27FC236}">
                <a16:creationId xmlns:a16="http://schemas.microsoft.com/office/drawing/2014/main" id="{BEC5A552-46A9-AC4E-1A2F-279E17C876D4}"/>
              </a:ext>
            </a:extLst>
          </p:cNvPr>
          <p:cNvSpPr txBox="1"/>
          <p:nvPr/>
        </p:nvSpPr>
        <p:spPr>
          <a:xfrm>
            <a:off x="5181600" y="2516094"/>
            <a:ext cx="1828800" cy="1828800"/>
          </a:xfrm>
          <a:prstGeom prst="rect">
            <a:avLst/>
          </a:prstGeom>
          <a:noFill/>
        </p:spPr>
        <p:txBody>
          <a:bodyPr wrap="square" rtlCol="0">
            <a:spAutoFit/>
          </a:bodyPr>
          <a:lstStyle/>
          <a:p>
            <a:pPr algn="l"/>
            <a:endParaRPr lang="tr-TR" dirty="0"/>
          </a:p>
        </p:txBody>
      </p:sp>
      <p:sp>
        <p:nvSpPr>
          <p:cNvPr id="9" name="Metin kutusu 8">
            <a:extLst>
              <a:ext uri="{FF2B5EF4-FFF2-40B4-BE49-F238E27FC236}">
                <a16:creationId xmlns:a16="http://schemas.microsoft.com/office/drawing/2014/main" id="{C0C54632-795D-4DC1-847C-8F2284130AC2}"/>
              </a:ext>
            </a:extLst>
          </p:cNvPr>
          <p:cNvSpPr txBox="1"/>
          <p:nvPr/>
        </p:nvSpPr>
        <p:spPr>
          <a:xfrm rot="10800000" flipV="1">
            <a:off x="686172" y="5657177"/>
            <a:ext cx="6185682" cy="338554"/>
          </a:xfrm>
          <a:prstGeom prst="rect">
            <a:avLst/>
          </a:prstGeom>
          <a:noFill/>
        </p:spPr>
        <p:txBody>
          <a:bodyPr wrap="square" rtlCol="0">
            <a:spAutoFit/>
          </a:bodyPr>
          <a:lstStyle/>
          <a:p>
            <a:r>
              <a:rPr lang="tr-TR" sz="1600" b="1" dirty="0">
                <a:latin typeface="Sans Serif"/>
              </a:rPr>
              <a:t>Risk:</a:t>
            </a:r>
            <a:r>
              <a:rPr lang="tr-TR" sz="1600" dirty="0">
                <a:latin typeface="Sans Serif"/>
              </a:rPr>
              <a:t> Operatör ark parlaması tehlike bölgesinin içinde.</a:t>
            </a:r>
          </a:p>
        </p:txBody>
      </p:sp>
      <p:sp>
        <p:nvSpPr>
          <p:cNvPr id="10" name="Metin kutusu 9">
            <a:extLst>
              <a:ext uri="{FF2B5EF4-FFF2-40B4-BE49-F238E27FC236}">
                <a16:creationId xmlns:a16="http://schemas.microsoft.com/office/drawing/2014/main" id="{BD4DD448-5A54-2D7C-16B8-A2FA251E0602}"/>
              </a:ext>
            </a:extLst>
          </p:cNvPr>
          <p:cNvSpPr txBox="1"/>
          <p:nvPr/>
        </p:nvSpPr>
        <p:spPr>
          <a:xfrm>
            <a:off x="6298080" y="5641788"/>
            <a:ext cx="5769229" cy="338554"/>
          </a:xfrm>
          <a:prstGeom prst="rect">
            <a:avLst/>
          </a:prstGeom>
          <a:noFill/>
        </p:spPr>
        <p:txBody>
          <a:bodyPr wrap="square" rtlCol="0">
            <a:spAutoFit/>
          </a:bodyPr>
          <a:lstStyle/>
          <a:p>
            <a:r>
              <a:rPr lang="tr-TR" sz="1600" dirty="0">
                <a:latin typeface="Sans Serif"/>
              </a:rPr>
              <a:t>​</a:t>
            </a:r>
            <a:r>
              <a:rPr lang="tr-TR" sz="1600" b="1" dirty="0">
                <a:latin typeface="Sans Serif"/>
              </a:rPr>
              <a:t>Risk:</a:t>
            </a:r>
            <a:r>
              <a:rPr lang="tr-TR" sz="1600" dirty="0">
                <a:latin typeface="Sans Serif"/>
              </a:rPr>
              <a:t> Operatör tehlike bölgesinin tamamen dışında.</a:t>
            </a:r>
          </a:p>
        </p:txBody>
      </p:sp>
      <p:sp>
        <p:nvSpPr>
          <p:cNvPr id="11" name="Metin kutusu 10">
            <a:extLst>
              <a:ext uri="{FF2B5EF4-FFF2-40B4-BE49-F238E27FC236}">
                <a16:creationId xmlns:a16="http://schemas.microsoft.com/office/drawing/2014/main" id="{AD455B00-C7E6-5422-41EC-B229289D1C46}"/>
              </a:ext>
            </a:extLst>
          </p:cNvPr>
          <p:cNvSpPr txBox="1"/>
          <p:nvPr/>
        </p:nvSpPr>
        <p:spPr>
          <a:xfrm>
            <a:off x="680981" y="6295339"/>
            <a:ext cx="10872830" cy="307777"/>
          </a:xfrm>
          <a:prstGeom prst="rect">
            <a:avLst/>
          </a:prstGeom>
          <a:noFill/>
        </p:spPr>
        <p:txBody>
          <a:bodyPr wrap="square" rtlCol="0">
            <a:spAutoFit/>
          </a:bodyPr>
          <a:lstStyle/>
          <a:p>
            <a:r>
              <a:rPr lang="tr-TR" sz="1400" b="1" dirty="0">
                <a:latin typeface="Sans Serif"/>
              </a:rPr>
              <a:t>Uzaktan Kesici Manevrası, </a:t>
            </a:r>
            <a:r>
              <a:rPr lang="tr-TR" sz="1400" dirty="0">
                <a:latin typeface="Sans Serif"/>
              </a:rPr>
              <a:t>ark parlaması riskini önlemek için kesici işlemlerinin 15-45 metre mesafeden güvenle yönetilmesini sağlar</a:t>
            </a:r>
            <a:r>
              <a:rPr lang="tr-TR" sz="1400" b="1" dirty="0">
                <a:latin typeface="Sans Serif"/>
              </a:rPr>
              <a:t>.</a:t>
            </a:r>
            <a:endParaRPr lang="tr-TR" sz="1400" dirty="0">
              <a:latin typeface="Sans Serif"/>
            </a:endParaRPr>
          </a:p>
        </p:txBody>
      </p:sp>
    </p:spTree>
    <p:extLst>
      <p:ext uri="{BB962C8B-B14F-4D97-AF65-F5344CB8AC3E}">
        <p14:creationId xmlns:p14="http://schemas.microsoft.com/office/powerpoint/2010/main" val="50390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91CE2D0-AA91-F02C-2089-F120DC1221ED}"/>
              </a:ext>
            </a:extLst>
          </p:cNvPr>
          <p:cNvPicPr>
            <a:picLocks noChangeAspect="1"/>
          </p:cNvPicPr>
          <p:nvPr/>
        </p:nvPicPr>
        <p:blipFill>
          <a:blip r:embed="rId2">
            <a:extLst>
              <a:ext uri="{28A0092B-C50C-407E-A947-70E740481C1C}">
                <a14:useLocalDpi xmlns:a14="http://schemas.microsoft.com/office/drawing/2010/main" val="0"/>
              </a:ext>
            </a:extLst>
          </a:blip>
          <a:srcRect l="10019" t="24750" r="10211" b="8148"/>
          <a:stretch>
            <a:fillRect/>
          </a:stretch>
        </p:blipFill>
        <p:spPr>
          <a:xfrm>
            <a:off x="176965" y="1121458"/>
            <a:ext cx="11838069" cy="5558117"/>
          </a:xfrm>
          <a:prstGeom prst="rect">
            <a:avLst/>
          </a:prstGeom>
        </p:spPr>
      </p:pic>
      <p:sp>
        <p:nvSpPr>
          <p:cNvPr id="4" name="Metin kutusu 3">
            <a:extLst>
              <a:ext uri="{FF2B5EF4-FFF2-40B4-BE49-F238E27FC236}">
                <a16:creationId xmlns:a16="http://schemas.microsoft.com/office/drawing/2014/main" id="{5BF3376C-1865-02C6-1BB2-B101E0616285}"/>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tr-TR" sz="3600" b="1" dirty="0">
                <a:latin typeface="Sans Serif"/>
              </a:rPr>
              <a:t>Güvenli Mesafe: Tahmin Değil, Hesap işidir.</a:t>
            </a:r>
            <a:endParaRPr lang="tr-TR" sz="3600" dirty="0">
              <a:latin typeface="Sans Serif"/>
            </a:endParaRPr>
          </a:p>
        </p:txBody>
      </p:sp>
      <p:sp>
        <p:nvSpPr>
          <p:cNvPr id="5" name="Metin kutusu 4">
            <a:extLst>
              <a:ext uri="{FF2B5EF4-FFF2-40B4-BE49-F238E27FC236}">
                <a16:creationId xmlns:a16="http://schemas.microsoft.com/office/drawing/2014/main" id="{A0B8CC3F-E319-8440-52C8-FBF6DA78BACE}"/>
              </a:ext>
            </a:extLst>
          </p:cNvPr>
          <p:cNvSpPr txBox="1"/>
          <p:nvPr/>
        </p:nvSpPr>
        <p:spPr>
          <a:xfrm>
            <a:off x="435947" y="2117735"/>
            <a:ext cx="2791011" cy="1723549"/>
          </a:xfrm>
          <a:prstGeom prst="rect">
            <a:avLst/>
          </a:prstGeom>
          <a:noFill/>
        </p:spPr>
        <p:txBody>
          <a:bodyPr wrap="square" rtlCol="0">
            <a:spAutoFit/>
          </a:bodyPr>
          <a:lstStyle/>
          <a:p>
            <a:pPr rtl="0"/>
            <a:r>
              <a:rPr lang="tr-TR" b="1" dirty="0">
                <a:latin typeface="Sans Serif"/>
              </a:rPr>
              <a:t>Ark Patlaması Sınırı</a:t>
            </a:r>
          </a:p>
          <a:p>
            <a:pPr rtl="0"/>
            <a:r>
              <a:rPr lang="tr-TR" sz="1400" b="1" dirty="0">
                <a:latin typeface="Sans Serif"/>
              </a:rPr>
              <a:t>Tanım:</a:t>
            </a:r>
            <a:r>
              <a:rPr lang="tr-TR" sz="1400" dirty="0">
                <a:latin typeface="Sans Serif"/>
              </a:rPr>
              <a:t> Korumasız bir kişinin ikinci derece yanık alma riskinin başladığı mesafe.
</a:t>
            </a:r>
            <a:r>
              <a:rPr lang="tr-TR" sz="1400" b="1" dirty="0">
                <a:latin typeface="Sans Serif"/>
              </a:rPr>
              <a:t>​Not: </a:t>
            </a:r>
            <a:r>
              <a:rPr lang="tr-TR" sz="1400" dirty="0">
                <a:latin typeface="Sans Serif"/>
              </a:rPr>
              <a:t>Bu sınır, şok sınırlarından daha geniş olabilir ve bu durumda önceliklidir</a:t>
            </a:r>
            <a:r>
              <a:rPr lang="tr-TR" dirty="0">
                <a:latin typeface="Sans Serif"/>
              </a:rPr>
              <a:t>.</a:t>
            </a:r>
          </a:p>
        </p:txBody>
      </p:sp>
      <p:sp>
        <p:nvSpPr>
          <p:cNvPr id="6" name="Metin kutusu 5">
            <a:extLst>
              <a:ext uri="{FF2B5EF4-FFF2-40B4-BE49-F238E27FC236}">
                <a16:creationId xmlns:a16="http://schemas.microsoft.com/office/drawing/2014/main" id="{16670D66-018D-AE73-C94F-25182413BF1A}"/>
              </a:ext>
            </a:extLst>
          </p:cNvPr>
          <p:cNvSpPr txBox="1"/>
          <p:nvPr/>
        </p:nvSpPr>
        <p:spPr>
          <a:xfrm>
            <a:off x="3893669" y="5365693"/>
            <a:ext cx="4404659" cy="1138773"/>
          </a:xfrm>
          <a:prstGeom prst="rect">
            <a:avLst/>
          </a:prstGeom>
          <a:noFill/>
        </p:spPr>
        <p:txBody>
          <a:bodyPr wrap="square" rtlCol="0">
            <a:spAutoFit/>
          </a:bodyPr>
          <a:lstStyle/>
          <a:p>
            <a:pPr algn="l"/>
            <a:r>
              <a:rPr lang="tr-TR" b="1" dirty="0">
                <a:latin typeface="Sans Serif"/>
              </a:rPr>
              <a:t>Sınırlı Yaklaşma Sınırı</a:t>
            </a:r>
            <a:r>
              <a:rPr lang="tr-TR" dirty="0">
                <a:latin typeface="Sans Serif"/>
              </a:rPr>
              <a:t> 
​</a:t>
            </a:r>
            <a:r>
              <a:rPr lang="tr-TR" sz="1600" b="1" dirty="0">
                <a:latin typeface="Sans Serif"/>
              </a:rPr>
              <a:t>Tanım:</a:t>
            </a:r>
            <a:r>
              <a:rPr lang="tr-TR" sz="1600" dirty="0">
                <a:latin typeface="Sans Serif"/>
              </a:rPr>
              <a:t> Şok riskinin başladığı mesafe.
​</a:t>
            </a:r>
            <a:r>
              <a:rPr lang="tr-TR" sz="1600" b="1" dirty="0">
                <a:latin typeface="Sans Serif"/>
              </a:rPr>
              <a:t>Kural:</a:t>
            </a:r>
            <a:r>
              <a:rPr lang="tr-TR" sz="1600" dirty="0">
                <a:latin typeface="Sans Serif"/>
              </a:rPr>
              <a:t> Kalifiye olmayan personel bu sınıra ancak kalifiye birinin refakatinde girebilir.</a:t>
            </a:r>
          </a:p>
        </p:txBody>
      </p:sp>
      <p:sp>
        <p:nvSpPr>
          <p:cNvPr id="7" name="Metin kutusu 6">
            <a:extLst>
              <a:ext uri="{FF2B5EF4-FFF2-40B4-BE49-F238E27FC236}">
                <a16:creationId xmlns:a16="http://schemas.microsoft.com/office/drawing/2014/main" id="{7CAD4F4B-F749-AAB8-978F-32EECECDBBB9}"/>
              </a:ext>
            </a:extLst>
          </p:cNvPr>
          <p:cNvSpPr txBox="1"/>
          <p:nvPr/>
        </p:nvSpPr>
        <p:spPr>
          <a:xfrm>
            <a:off x="8965043" y="2210068"/>
            <a:ext cx="2946472" cy="1631216"/>
          </a:xfrm>
          <a:prstGeom prst="rect">
            <a:avLst/>
          </a:prstGeom>
          <a:noFill/>
        </p:spPr>
        <p:txBody>
          <a:bodyPr wrap="square" rtlCol="0">
            <a:spAutoFit/>
          </a:bodyPr>
          <a:lstStyle/>
          <a:p>
            <a:pPr rtl="0"/>
            <a:r>
              <a:rPr lang="tr-TR" b="1" dirty="0">
                <a:latin typeface="Sans Serif"/>
              </a:rPr>
              <a:t>Yasaklı Yaklaşma Sınırı</a:t>
            </a:r>
          </a:p>
          <a:p>
            <a:pPr rtl="0"/>
            <a:r>
              <a:rPr lang="tr-TR" dirty="0">
                <a:latin typeface="Sans Serif"/>
              </a:rPr>
              <a:t>​</a:t>
            </a:r>
            <a:r>
              <a:rPr lang="tr-TR" sz="1600" b="1" dirty="0">
                <a:latin typeface="Sans Serif"/>
              </a:rPr>
              <a:t>Tanım:</a:t>
            </a:r>
            <a:r>
              <a:rPr lang="tr-TR" sz="1600" dirty="0">
                <a:latin typeface="Sans Serif"/>
              </a:rPr>
              <a:t> En yüksek şok olasılığının olduğu bölge.</a:t>
            </a:r>
          </a:p>
          <a:p>
            <a:pPr rtl="0"/>
            <a:r>
              <a:rPr lang="tr-TR" sz="1600" dirty="0">
                <a:latin typeface="Sans Serif"/>
              </a:rPr>
              <a:t>​</a:t>
            </a:r>
            <a:r>
              <a:rPr lang="tr-TR" sz="1600" b="1" dirty="0">
                <a:latin typeface="Sans Serif"/>
              </a:rPr>
              <a:t>Kural:</a:t>
            </a:r>
            <a:r>
              <a:rPr lang="tr-TR" sz="1600" dirty="0">
                <a:latin typeface="Sans Serif"/>
              </a:rPr>
              <a:t> Sadece kalifiye personel, uygun KKD ve yalıtkan aletlerle girebilir.</a:t>
            </a:r>
          </a:p>
        </p:txBody>
      </p:sp>
    </p:spTree>
    <p:extLst>
      <p:ext uri="{BB962C8B-B14F-4D97-AF65-F5344CB8AC3E}">
        <p14:creationId xmlns:p14="http://schemas.microsoft.com/office/powerpoint/2010/main" val="65748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CD401A2-842D-3423-66D5-0FA76A7885AA}"/>
              </a:ext>
            </a:extLst>
          </p:cNvPr>
          <p:cNvPicPr>
            <a:picLocks noChangeAspect="1"/>
          </p:cNvPicPr>
          <p:nvPr/>
        </p:nvPicPr>
        <p:blipFill>
          <a:blip r:embed="rId2">
            <a:extLst>
              <a:ext uri="{28A0092B-C50C-407E-A947-70E740481C1C}">
                <a14:useLocalDpi xmlns:a14="http://schemas.microsoft.com/office/drawing/2010/main" val="0"/>
              </a:ext>
            </a:extLst>
          </a:blip>
          <a:srcRect t="11640" b="8981"/>
          <a:stretch>
            <a:fillRect/>
          </a:stretch>
        </p:blipFill>
        <p:spPr>
          <a:xfrm>
            <a:off x="1589741" y="2073290"/>
            <a:ext cx="3319413" cy="3475434"/>
          </a:xfrm>
          <a:prstGeom prst="rect">
            <a:avLst/>
          </a:prstGeom>
        </p:spPr>
      </p:pic>
      <p:sp>
        <p:nvSpPr>
          <p:cNvPr id="13" name="Metin kutusu 12">
            <a:extLst>
              <a:ext uri="{FF2B5EF4-FFF2-40B4-BE49-F238E27FC236}">
                <a16:creationId xmlns:a16="http://schemas.microsoft.com/office/drawing/2014/main" id="{4EAFB106-5F01-9F1B-43CF-BC904EB8AD3A}"/>
              </a:ext>
            </a:extLst>
          </p:cNvPr>
          <p:cNvSpPr txBox="1"/>
          <p:nvPr/>
        </p:nvSpPr>
        <p:spPr>
          <a:xfrm rot="10800000" flipV="1">
            <a:off x="611092" y="518933"/>
            <a:ext cx="1096981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Son Savunma Hattı: Kişisel Koruyucu Donanım</a:t>
            </a:r>
          </a:p>
        </p:txBody>
      </p:sp>
      <p:sp>
        <p:nvSpPr>
          <p:cNvPr id="14" name="Metin kutusu 13">
            <a:extLst>
              <a:ext uri="{FF2B5EF4-FFF2-40B4-BE49-F238E27FC236}">
                <a16:creationId xmlns:a16="http://schemas.microsoft.com/office/drawing/2014/main" id="{3DBAE266-C260-43AD-59F2-240F935F920E}"/>
              </a:ext>
            </a:extLst>
          </p:cNvPr>
          <p:cNvSpPr txBox="1"/>
          <p:nvPr/>
        </p:nvSpPr>
        <p:spPr>
          <a:xfrm>
            <a:off x="1133556" y="1296112"/>
            <a:ext cx="10116335" cy="646331"/>
          </a:xfrm>
          <a:prstGeom prst="rect">
            <a:avLst/>
          </a:prstGeom>
          <a:noFill/>
        </p:spPr>
        <p:txBody>
          <a:bodyPr wrap="square" rtlCol="0">
            <a:spAutoFit/>
          </a:bodyPr>
          <a:lstStyle/>
          <a:p>
            <a:r>
              <a:rPr lang="tr-TR" dirty="0">
                <a:latin typeface="Sans Serif"/>
              </a:rPr>
              <a:t>Tüm önlemlere rağmen bir arıza meydana gelirse, operatörün son savunma hattı doğru seçilmiş ve bakımı yapılmış KKD’lerdir. Bu ekipmanlar, sahadaki enerji seviyesine göre seçilmelidir.</a:t>
            </a:r>
          </a:p>
        </p:txBody>
      </p:sp>
      <p:sp>
        <p:nvSpPr>
          <p:cNvPr id="15" name="Metin kutusu 14">
            <a:extLst>
              <a:ext uri="{FF2B5EF4-FFF2-40B4-BE49-F238E27FC236}">
                <a16:creationId xmlns:a16="http://schemas.microsoft.com/office/drawing/2014/main" id="{43C0EC94-E534-2D6F-EB75-C00F8DCB43E2}"/>
              </a:ext>
            </a:extLst>
          </p:cNvPr>
          <p:cNvSpPr txBox="1"/>
          <p:nvPr/>
        </p:nvSpPr>
        <p:spPr>
          <a:xfrm>
            <a:off x="4980472" y="2764127"/>
            <a:ext cx="6075455" cy="2585323"/>
          </a:xfrm>
          <a:prstGeom prst="rect">
            <a:avLst/>
          </a:prstGeom>
          <a:noFill/>
        </p:spPr>
        <p:txBody>
          <a:bodyPr wrap="square" rtlCol="0">
            <a:spAutoFit/>
          </a:bodyPr>
          <a:lstStyle/>
          <a:p>
            <a:pPr rtl="0"/>
            <a:r>
              <a:rPr lang="tr-TR" dirty="0">
                <a:latin typeface="Sans Serif"/>
              </a:rPr>
              <a:t>​</a:t>
            </a:r>
            <a:r>
              <a:rPr lang="tr-TR" b="1" dirty="0">
                <a:latin typeface="Sans Serif"/>
              </a:rPr>
              <a:t>Uygun Gerilim Sınıfı:</a:t>
            </a:r>
            <a:r>
              <a:rPr lang="tr-TR" dirty="0">
                <a:latin typeface="Sans Serif"/>
              </a:rPr>
              <a:t> Eldivenin yalıtım sınıfı (Sınıf 00-4), çalışma sahasındaki maksimum gerilim seviyesine tam uyumlu olmalıdır.</a:t>
            </a:r>
          </a:p>
          <a:p>
            <a:pPr rtl="0"/>
            <a:r>
              <a:rPr lang="tr-TR" dirty="0">
                <a:latin typeface="Sans Serif"/>
              </a:rPr>
              <a:t>​</a:t>
            </a:r>
            <a:r>
              <a:rPr lang="tr-TR" b="1" dirty="0">
                <a:latin typeface="Sans Serif"/>
              </a:rPr>
              <a:t>Mekanik Koruma:</a:t>
            </a:r>
            <a:r>
              <a:rPr lang="tr-TR" dirty="0">
                <a:latin typeface="Sans Serif"/>
              </a:rPr>
              <a:t> Hassas lateks yapıyı delinme ve kesilmelere karşı korumak için, üzerine mutlaka </a:t>
            </a:r>
            <a:r>
              <a:rPr lang="tr-TR" b="1" dirty="0">
                <a:latin typeface="Sans Serif"/>
              </a:rPr>
              <a:t>deri koruyucu eldiven</a:t>
            </a:r>
            <a:r>
              <a:rPr lang="tr-TR" dirty="0">
                <a:latin typeface="Sans Serif"/>
              </a:rPr>
              <a:t> giyilmelidir.</a:t>
            </a:r>
          </a:p>
          <a:p>
            <a:pPr rtl="0"/>
            <a:r>
              <a:rPr lang="tr-TR" dirty="0">
                <a:latin typeface="Sans Serif"/>
              </a:rPr>
              <a:t>​</a:t>
            </a:r>
            <a:r>
              <a:rPr lang="tr-TR" b="1" dirty="0">
                <a:latin typeface="Sans Serif"/>
              </a:rPr>
              <a:t>Hava Testi Zorunluluğu:</a:t>
            </a:r>
            <a:r>
              <a:rPr lang="tr-TR" dirty="0">
                <a:latin typeface="Sans Serif"/>
              </a:rPr>
              <a:t> Her kullanım öncesinde eldiven hava ile şişirilerek sızdırmazlık testi yapılmalı; en küçük delik şüphesinde ekipman reddedilmelidir.</a:t>
            </a:r>
          </a:p>
        </p:txBody>
      </p:sp>
      <p:sp>
        <p:nvSpPr>
          <p:cNvPr id="16" name="Metin kutusu 15">
            <a:extLst>
              <a:ext uri="{FF2B5EF4-FFF2-40B4-BE49-F238E27FC236}">
                <a16:creationId xmlns:a16="http://schemas.microsoft.com/office/drawing/2014/main" id="{25096039-25C5-E7B2-731F-915F062932DE}"/>
              </a:ext>
            </a:extLst>
          </p:cNvPr>
          <p:cNvSpPr txBox="1"/>
          <p:nvPr/>
        </p:nvSpPr>
        <p:spPr>
          <a:xfrm>
            <a:off x="1327522" y="5642982"/>
            <a:ext cx="9728405" cy="646331"/>
          </a:xfrm>
          <a:prstGeom prst="rect">
            <a:avLst/>
          </a:prstGeom>
          <a:noFill/>
        </p:spPr>
        <p:txBody>
          <a:bodyPr wrap="square" rtlCol="0">
            <a:spAutoFit/>
          </a:bodyPr>
          <a:lstStyle/>
          <a:p>
            <a:r>
              <a:rPr lang="tr-TR" b="1" dirty="0">
                <a:latin typeface="Sans Serif"/>
              </a:rPr>
              <a:t>Ek Bilgi:</a:t>
            </a:r>
            <a:r>
              <a:rPr lang="tr-TR" dirty="0">
                <a:latin typeface="Sans Serif"/>
              </a:rPr>
              <a:t> Eldivenlerin periyodik olarak (genellikle 6 ayda bir) yetkili laboratuvarlarda elektriksel dayanım testlerinden geçmesi ve bu test tarihinin eldiven üzerinde belirtilmesi zorunludur.</a:t>
            </a:r>
          </a:p>
        </p:txBody>
      </p:sp>
      <p:sp>
        <p:nvSpPr>
          <p:cNvPr id="17" name="Metin kutusu 16">
            <a:extLst>
              <a:ext uri="{FF2B5EF4-FFF2-40B4-BE49-F238E27FC236}">
                <a16:creationId xmlns:a16="http://schemas.microsoft.com/office/drawing/2014/main" id="{81D40DBE-1173-8994-1B60-2AF37F78C9C6}"/>
              </a:ext>
            </a:extLst>
          </p:cNvPr>
          <p:cNvSpPr txBox="1"/>
          <p:nvPr/>
        </p:nvSpPr>
        <p:spPr>
          <a:xfrm>
            <a:off x="4980472" y="2300537"/>
            <a:ext cx="5347506" cy="369332"/>
          </a:xfrm>
          <a:prstGeom prst="rect">
            <a:avLst/>
          </a:prstGeom>
          <a:noFill/>
        </p:spPr>
        <p:txBody>
          <a:bodyPr wrap="square" rtlCol="0">
            <a:spAutoFit/>
          </a:bodyPr>
          <a:lstStyle/>
          <a:p>
            <a:r>
              <a:rPr lang="tr-TR" b="1" dirty="0">
                <a:solidFill>
                  <a:schemeClr val="tx2">
                    <a:lumMod val="75000"/>
                    <a:lumOff val="25000"/>
                  </a:schemeClr>
                </a:solidFill>
                <a:latin typeface="Sans Serif"/>
              </a:rPr>
              <a:t>Yalıtkan Eldiven Kullanım Esasları (IEC 60903)</a:t>
            </a:r>
          </a:p>
        </p:txBody>
      </p:sp>
    </p:spTree>
    <p:extLst>
      <p:ext uri="{BB962C8B-B14F-4D97-AF65-F5344CB8AC3E}">
        <p14:creationId xmlns:p14="http://schemas.microsoft.com/office/powerpoint/2010/main" val="177345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E903FC9-8F35-469C-EBEB-1DF50D820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99" y="1396565"/>
            <a:ext cx="10998002" cy="4465502"/>
          </a:xfrm>
          <a:prstGeom prst="rect">
            <a:avLst/>
          </a:prstGeom>
        </p:spPr>
      </p:pic>
      <p:sp>
        <p:nvSpPr>
          <p:cNvPr id="4" name="Metin kutusu 3">
            <a:extLst>
              <a:ext uri="{FF2B5EF4-FFF2-40B4-BE49-F238E27FC236}">
                <a16:creationId xmlns:a16="http://schemas.microsoft.com/office/drawing/2014/main" id="{D136D2C2-8B41-3DC0-41DF-7E82AD686FCE}"/>
              </a:ext>
            </a:extLst>
          </p:cNvPr>
          <p:cNvSpPr txBox="1"/>
          <p:nvPr/>
        </p:nvSpPr>
        <p:spPr>
          <a:xfrm rot="10800000" flipV="1">
            <a:off x="1222188" y="475126"/>
            <a:ext cx="9747624"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rtl="0"/>
            <a:r>
              <a:rPr lang="tr-TR" sz="3600" b="1" dirty="0">
                <a:latin typeface="Sans Serif"/>
              </a:rPr>
              <a:t>Risk Seviyesi, Korunma Seviyesini Belirler</a:t>
            </a:r>
          </a:p>
        </p:txBody>
      </p:sp>
      <p:sp>
        <p:nvSpPr>
          <p:cNvPr id="7" name="Metin kutusu 6">
            <a:extLst>
              <a:ext uri="{FF2B5EF4-FFF2-40B4-BE49-F238E27FC236}">
                <a16:creationId xmlns:a16="http://schemas.microsoft.com/office/drawing/2014/main" id="{BCE6A003-D165-1F74-8D61-E209BEB7EE3E}"/>
              </a:ext>
            </a:extLst>
          </p:cNvPr>
          <p:cNvSpPr txBox="1"/>
          <p:nvPr/>
        </p:nvSpPr>
        <p:spPr>
          <a:xfrm>
            <a:off x="243541" y="1121458"/>
            <a:ext cx="11704918" cy="461665"/>
          </a:xfrm>
          <a:prstGeom prst="rect">
            <a:avLst/>
          </a:prstGeom>
          <a:noFill/>
        </p:spPr>
        <p:txBody>
          <a:bodyPr wrap="square" rtlCol="0" anchor="ctr">
            <a:spAutoFit/>
          </a:bodyPr>
          <a:lstStyle/>
          <a:p>
            <a:pPr algn="ctr"/>
            <a:r>
              <a:rPr lang="tr-TR" sz="2400" b="1" dirty="0">
                <a:latin typeface="Sans Serif"/>
              </a:rPr>
              <a:t>Referans: NFPA 70E Ark Koruyucu Giysi Kategorileri</a:t>
            </a:r>
          </a:p>
        </p:txBody>
      </p:sp>
      <p:sp>
        <p:nvSpPr>
          <p:cNvPr id="10" name="Metin kutusu 9">
            <a:extLst>
              <a:ext uri="{FF2B5EF4-FFF2-40B4-BE49-F238E27FC236}">
                <a16:creationId xmlns:a16="http://schemas.microsoft.com/office/drawing/2014/main" id="{26E975BB-A9A9-1801-0DE9-8A374C869A7A}"/>
              </a:ext>
            </a:extLst>
          </p:cNvPr>
          <p:cNvSpPr txBox="1"/>
          <p:nvPr/>
        </p:nvSpPr>
        <p:spPr>
          <a:xfrm>
            <a:off x="385694" y="5400402"/>
            <a:ext cx="2814918" cy="923330"/>
          </a:xfrm>
          <a:prstGeom prst="rect">
            <a:avLst/>
          </a:prstGeom>
          <a:noFill/>
        </p:spPr>
        <p:txBody>
          <a:bodyPr wrap="square" rtlCol="0">
            <a:spAutoFit/>
          </a:bodyPr>
          <a:lstStyle/>
          <a:p>
            <a:pPr rtl="0"/>
            <a:r>
              <a:rPr lang="tr-TR" b="1" dirty="0">
                <a:latin typeface="Sans Serif"/>
              </a:rPr>
              <a:t>Kategori 1 (CAT 1)</a:t>
            </a:r>
          </a:p>
          <a:p>
            <a:pPr rtl="0"/>
            <a:r>
              <a:rPr lang="tr-TR" dirty="0">
                <a:latin typeface="Sans Serif"/>
              </a:rPr>
              <a:t>​</a:t>
            </a:r>
            <a:r>
              <a:rPr lang="tr-TR" b="1" dirty="0">
                <a:latin typeface="Sans Serif"/>
              </a:rPr>
              <a:t>Minimum Ark Derecesi (ATPV):</a:t>
            </a:r>
            <a:r>
              <a:rPr lang="tr-TR" dirty="0">
                <a:latin typeface="Sans Serif"/>
              </a:rPr>
              <a:t> 4 \</a:t>
            </a:r>
            <a:r>
              <a:rPr lang="tr-TR" dirty="0" err="1">
                <a:latin typeface="Sans Serif"/>
              </a:rPr>
              <a:t>text</a:t>
            </a:r>
            <a:r>
              <a:rPr lang="tr-TR" dirty="0">
                <a:latin typeface="Sans Serif"/>
              </a:rPr>
              <a:t>{ cal/cm}^2</a:t>
            </a:r>
          </a:p>
        </p:txBody>
      </p:sp>
      <p:sp>
        <p:nvSpPr>
          <p:cNvPr id="11" name="Metin kutusu 10">
            <a:extLst>
              <a:ext uri="{FF2B5EF4-FFF2-40B4-BE49-F238E27FC236}">
                <a16:creationId xmlns:a16="http://schemas.microsoft.com/office/drawing/2014/main" id="{B399E974-7B12-BFB1-5F85-B607C3907481}"/>
              </a:ext>
            </a:extLst>
          </p:cNvPr>
          <p:cNvSpPr txBox="1"/>
          <p:nvPr/>
        </p:nvSpPr>
        <p:spPr>
          <a:xfrm>
            <a:off x="3111780" y="5400401"/>
            <a:ext cx="2994212" cy="1200329"/>
          </a:xfrm>
          <a:prstGeom prst="rect">
            <a:avLst/>
          </a:prstGeom>
          <a:noFill/>
        </p:spPr>
        <p:txBody>
          <a:bodyPr wrap="square" rtlCol="0">
            <a:spAutoFit/>
          </a:bodyPr>
          <a:lstStyle/>
          <a:p>
            <a:pPr rtl="0"/>
            <a:r>
              <a:rPr lang="tr-TR" b="1" dirty="0">
                <a:latin typeface="Sans Serif"/>
              </a:rPr>
              <a:t>Kategori 2 (CAT 2)</a:t>
            </a:r>
          </a:p>
          <a:p>
            <a:pPr rtl="0"/>
            <a:r>
              <a:rPr lang="tr-TR" dirty="0">
                <a:latin typeface="Sans Serif"/>
              </a:rPr>
              <a:t>​</a:t>
            </a:r>
            <a:r>
              <a:rPr lang="tr-TR" b="1" dirty="0">
                <a:latin typeface="Sans Serif"/>
              </a:rPr>
              <a:t>Minimum Ark Derecesi (ATPV):</a:t>
            </a:r>
            <a:r>
              <a:rPr lang="tr-TR" dirty="0">
                <a:latin typeface="Sans Serif"/>
              </a:rPr>
              <a:t> 8 \</a:t>
            </a:r>
            <a:r>
              <a:rPr lang="tr-TR" dirty="0" err="1">
                <a:latin typeface="Sans Serif"/>
              </a:rPr>
              <a:t>text</a:t>
            </a:r>
            <a:r>
              <a:rPr lang="tr-TR" dirty="0">
                <a:latin typeface="Sans Serif"/>
              </a:rPr>
              <a:t>{ cal/cm}^2</a:t>
            </a:r>
          </a:p>
          <a:p>
            <a:pPr algn="l"/>
            <a:endParaRPr lang="tr-TR" dirty="0">
              <a:latin typeface="Sans Serif"/>
            </a:endParaRPr>
          </a:p>
        </p:txBody>
      </p:sp>
      <p:sp>
        <p:nvSpPr>
          <p:cNvPr id="12" name="Metin kutusu 11">
            <a:extLst>
              <a:ext uri="{FF2B5EF4-FFF2-40B4-BE49-F238E27FC236}">
                <a16:creationId xmlns:a16="http://schemas.microsoft.com/office/drawing/2014/main" id="{6CB13D46-F389-8DBB-39AB-71A5C7DF4F07}"/>
              </a:ext>
            </a:extLst>
          </p:cNvPr>
          <p:cNvSpPr txBox="1"/>
          <p:nvPr/>
        </p:nvSpPr>
        <p:spPr>
          <a:xfrm>
            <a:off x="5860465" y="5400402"/>
            <a:ext cx="2992582" cy="1200329"/>
          </a:xfrm>
          <a:prstGeom prst="rect">
            <a:avLst/>
          </a:prstGeom>
          <a:noFill/>
        </p:spPr>
        <p:txBody>
          <a:bodyPr wrap="square" rtlCol="0">
            <a:spAutoFit/>
          </a:bodyPr>
          <a:lstStyle/>
          <a:p>
            <a:pPr rtl="0"/>
            <a:r>
              <a:rPr lang="tr-TR" b="1" dirty="0">
                <a:latin typeface="Sans Serif"/>
              </a:rPr>
              <a:t>Kategori 3 (CAT 3)</a:t>
            </a:r>
          </a:p>
          <a:p>
            <a:pPr rtl="0"/>
            <a:r>
              <a:rPr lang="tr-TR" dirty="0">
                <a:latin typeface="Sans Serif"/>
              </a:rPr>
              <a:t>​</a:t>
            </a:r>
            <a:r>
              <a:rPr lang="tr-TR" b="1" dirty="0">
                <a:latin typeface="Sans Serif"/>
              </a:rPr>
              <a:t>Minimum Ark Derecesi (ATPV):</a:t>
            </a:r>
            <a:r>
              <a:rPr lang="tr-TR" dirty="0">
                <a:latin typeface="Sans Serif"/>
              </a:rPr>
              <a:t> 25 \</a:t>
            </a:r>
            <a:r>
              <a:rPr lang="tr-TR" dirty="0" err="1">
                <a:latin typeface="Sans Serif"/>
              </a:rPr>
              <a:t>text</a:t>
            </a:r>
            <a:r>
              <a:rPr lang="tr-TR" dirty="0">
                <a:latin typeface="Sans Serif"/>
              </a:rPr>
              <a:t>{ cal/cm}^2</a:t>
            </a:r>
          </a:p>
          <a:p>
            <a:pPr algn="l"/>
            <a:endParaRPr lang="tr-TR" dirty="0">
              <a:latin typeface="Sans Serif"/>
            </a:endParaRPr>
          </a:p>
        </p:txBody>
      </p:sp>
      <p:sp>
        <p:nvSpPr>
          <p:cNvPr id="13" name="Metin kutusu 12">
            <a:extLst>
              <a:ext uri="{FF2B5EF4-FFF2-40B4-BE49-F238E27FC236}">
                <a16:creationId xmlns:a16="http://schemas.microsoft.com/office/drawing/2014/main" id="{EF5A1A97-C86B-20FB-2B92-38052A64A69B}"/>
              </a:ext>
            </a:extLst>
          </p:cNvPr>
          <p:cNvSpPr txBox="1"/>
          <p:nvPr/>
        </p:nvSpPr>
        <p:spPr>
          <a:xfrm>
            <a:off x="8832078" y="5400401"/>
            <a:ext cx="2994212" cy="1200329"/>
          </a:xfrm>
          <a:prstGeom prst="rect">
            <a:avLst/>
          </a:prstGeom>
          <a:noFill/>
        </p:spPr>
        <p:txBody>
          <a:bodyPr wrap="square" rtlCol="0">
            <a:spAutoFit/>
          </a:bodyPr>
          <a:lstStyle/>
          <a:p>
            <a:pPr rtl="0"/>
            <a:r>
              <a:rPr lang="tr-TR" b="1" dirty="0">
                <a:latin typeface="Sans Serif"/>
              </a:rPr>
              <a:t>Kategori 4 (CAT 4)</a:t>
            </a:r>
          </a:p>
          <a:p>
            <a:pPr rtl="0"/>
            <a:r>
              <a:rPr lang="tr-TR" dirty="0">
                <a:latin typeface="Sans Serif"/>
              </a:rPr>
              <a:t>​</a:t>
            </a:r>
            <a:r>
              <a:rPr lang="tr-TR" b="1" dirty="0">
                <a:latin typeface="Sans Serif"/>
              </a:rPr>
              <a:t>Minimum Ark Derecesi (ATPV):</a:t>
            </a:r>
            <a:r>
              <a:rPr lang="tr-TR" dirty="0">
                <a:latin typeface="Sans Serif"/>
              </a:rPr>
              <a:t> 40 \</a:t>
            </a:r>
            <a:r>
              <a:rPr lang="tr-TR" dirty="0" err="1">
                <a:latin typeface="Sans Serif"/>
              </a:rPr>
              <a:t>text</a:t>
            </a:r>
            <a:r>
              <a:rPr lang="tr-TR" dirty="0">
                <a:latin typeface="Sans Serif"/>
              </a:rPr>
              <a:t>{ cal/cm}^2</a:t>
            </a:r>
          </a:p>
          <a:p>
            <a:pPr algn="l"/>
            <a:endParaRPr lang="tr-TR" dirty="0">
              <a:latin typeface="Sans Serif"/>
            </a:endParaRPr>
          </a:p>
        </p:txBody>
      </p:sp>
    </p:spTree>
    <p:extLst>
      <p:ext uri="{BB962C8B-B14F-4D97-AF65-F5344CB8AC3E}">
        <p14:creationId xmlns:p14="http://schemas.microsoft.com/office/powerpoint/2010/main" val="14648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3114</Words>
  <Application>Microsoft Office PowerPoint</Application>
  <PresentationFormat>Geniş ekran</PresentationFormat>
  <Paragraphs>290</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Aptos</vt:lpstr>
      <vt:lpstr>Aptos Display</vt:lpstr>
      <vt:lpstr>Arial</vt:lpstr>
      <vt:lpstr>Calibri</vt:lpstr>
      <vt:lpstr>Sans Serif</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Düzgün</dc:creator>
  <cp:lastModifiedBy>Mehmet DÜZGÜN</cp:lastModifiedBy>
  <cp:revision>55</cp:revision>
  <dcterms:created xsi:type="dcterms:W3CDTF">2026-01-10T07:30:20Z</dcterms:created>
  <dcterms:modified xsi:type="dcterms:W3CDTF">2026-01-16T11:15:13Z</dcterms:modified>
</cp:coreProperties>
</file>